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59"/>
  </p:notesMasterIdLst>
  <p:handoutMasterIdLst>
    <p:handoutMasterId r:id="rId60"/>
  </p:handoutMasterIdLst>
  <p:sldIdLst>
    <p:sldId id="345" r:id="rId5"/>
    <p:sldId id="279" r:id="rId6"/>
    <p:sldId id="290" r:id="rId7"/>
    <p:sldId id="291" r:id="rId8"/>
    <p:sldId id="270" r:id="rId9"/>
    <p:sldId id="292" r:id="rId10"/>
    <p:sldId id="294" r:id="rId11"/>
    <p:sldId id="300" r:id="rId12"/>
    <p:sldId id="330" r:id="rId13"/>
    <p:sldId id="296" r:id="rId14"/>
    <p:sldId id="298" r:id="rId15"/>
    <p:sldId id="297" r:id="rId16"/>
    <p:sldId id="299" r:id="rId17"/>
    <p:sldId id="301" r:id="rId18"/>
    <p:sldId id="302" r:id="rId19"/>
    <p:sldId id="303" r:id="rId20"/>
    <p:sldId id="304" r:id="rId21"/>
    <p:sldId id="305" r:id="rId22"/>
    <p:sldId id="337" r:id="rId23"/>
    <p:sldId id="308" r:id="rId24"/>
    <p:sldId id="309" r:id="rId25"/>
    <p:sldId id="338" r:id="rId26"/>
    <p:sldId id="310" r:id="rId27"/>
    <p:sldId id="311" r:id="rId28"/>
    <p:sldId id="339" r:id="rId29"/>
    <p:sldId id="312" r:id="rId30"/>
    <p:sldId id="313" r:id="rId31"/>
    <p:sldId id="327" r:id="rId32"/>
    <p:sldId id="328" r:id="rId33"/>
    <p:sldId id="306" r:id="rId34"/>
    <p:sldId id="321" r:id="rId35"/>
    <p:sldId id="322" r:id="rId36"/>
    <p:sldId id="324" r:id="rId37"/>
    <p:sldId id="323" r:id="rId38"/>
    <p:sldId id="307" r:id="rId39"/>
    <p:sldId id="314" r:id="rId40"/>
    <p:sldId id="340" r:id="rId41"/>
    <p:sldId id="317" r:id="rId42"/>
    <p:sldId id="329" r:id="rId43"/>
    <p:sldId id="315" r:id="rId44"/>
    <p:sldId id="318" r:id="rId45"/>
    <p:sldId id="319" r:id="rId46"/>
    <p:sldId id="320" r:id="rId47"/>
    <p:sldId id="332" r:id="rId48"/>
    <p:sldId id="331" r:id="rId49"/>
    <p:sldId id="336" r:id="rId50"/>
    <p:sldId id="344" r:id="rId51"/>
    <p:sldId id="343" r:id="rId52"/>
    <p:sldId id="341" r:id="rId53"/>
    <p:sldId id="342" r:id="rId54"/>
    <p:sldId id="333" r:id="rId55"/>
    <p:sldId id="334" r:id="rId56"/>
    <p:sldId id="335" r:id="rId57"/>
    <p:sldId id="288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8">
          <p15:clr>
            <a:srgbClr val="A4A3A4"/>
          </p15:clr>
        </p15:guide>
        <p15:guide id="2" pos="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CEE319-F7BE-543F-E54C-DEE0C1B61B43}" name="Greg Notman" initials="GN" userId="S::NotmanG@cardiff.ac.uk::de8b54a1-5c57-4090-be1f-5d1b9ee3a9a2" providerId="AD"/>
  <p188:author id="{9DCFACA2-15C1-A987-6FA4-4FD5D957B6AD}" name="Josh Coles-Riley" initials="JCR" userId="S::Coles-RileyJ1@cardiff.ac.uk::a3d5c564-8fd8-46dc-9279-8da2d7523983" providerId="AD"/>
  <p188:author id="{6E7A08B2-2FC1-F879-94A9-AB8999C11C90}" name="Amanda Hill-Dixon" initials="AHD" userId="S::hill-dixonl@cardiff.ac.uk::9f59d38f-09db-4761-9180-d5f2e8176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3"/>
    <a:srgbClr val="0A0A0A"/>
    <a:srgbClr val="1D7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8" autoAdjust="0"/>
    <p:restoredTop sz="86410" autoAdjust="0"/>
  </p:normalViewPr>
  <p:slideViewPr>
    <p:cSldViewPr snapToGrid="0" snapToObjects="1">
      <p:cViewPr varScale="1">
        <p:scale>
          <a:sx n="95" d="100"/>
          <a:sy n="95" d="100"/>
        </p:scale>
        <p:origin x="1662" y="96"/>
      </p:cViewPr>
      <p:guideLst>
        <p:guide orient="horz" pos="998"/>
        <p:guide pos="692"/>
      </p:guideLst>
    </p:cSldViewPr>
  </p:slideViewPr>
  <p:outlineViewPr>
    <p:cViewPr>
      <p:scale>
        <a:sx n="33" d="100"/>
        <a:sy n="33" d="100"/>
      </p:scale>
      <p:origin x="0" y="-15149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16E52-B135-42A0-924C-A4466E97A4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7E8EA29-187C-44A7-BDA9-66D0F712FC85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err="1"/>
            <a:t>Mesurau</a:t>
          </a:r>
          <a:r>
            <a:rPr lang="en-GB" b="1" dirty="0"/>
            <a:t> </a:t>
          </a:r>
          <a:r>
            <a:rPr lang="en-GB" b="1" dirty="0" err="1"/>
            <a:t>cyni</a:t>
          </a:r>
          <a:endParaRPr lang="en-GB" b="1" dirty="0"/>
        </a:p>
      </dgm:t>
    </dgm:pt>
    <dgm:pt modelId="{8DF963F7-4A46-47A5-A305-7CAF4213CD0A}" type="parTrans" cxnId="{31D8B256-D57F-4D20-94DB-7AFFB092A308}">
      <dgm:prSet/>
      <dgm:spPr/>
      <dgm:t>
        <a:bodyPr/>
        <a:lstStyle/>
        <a:p>
          <a:endParaRPr lang="en-GB"/>
        </a:p>
      </dgm:t>
    </dgm:pt>
    <dgm:pt modelId="{6ACEDCFE-BB51-4C79-908D-452E4DA127B8}" type="sibTrans" cxnId="{31D8B256-D57F-4D20-94DB-7AFFB092A308}">
      <dgm:prSet/>
      <dgm:spPr/>
      <dgm:t>
        <a:bodyPr/>
        <a:lstStyle/>
        <a:p>
          <a:endParaRPr lang="en-GB"/>
        </a:p>
      </dgm:t>
    </dgm:pt>
    <dgm:pt modelId="{DCD0FB1C-45FE-4D8D-8241-24071C4CE7FB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/>
            <a:t>COVID-19</a:t>
          </a:r>
        </a:p>
      </dgm:t>
    </dgm:pt>
    <dgm:pt modelId="{023E7E4A-6C47-414F-AFE7-019FFE1C25AF}" type="parTrans" cxnId="{B6078EC3-5D38-4358-919F-ADF1048D791C}">
      <dgm:prSet/>
      <dgm:spPr/>
      <dgm:t>
        <a:bodyPr/>
        <a:lstStyle/>
        <a:p>
          <a:endParaRPr lang="en-GB"/>
        </a:p>
      </dgm:t>
    </dgm:pt>
    <dgm:pt modelId="{113E2104-DD15-4DEF-8714-2D748BC4A833}" type="sibTrans" cxnId="{B6078EC3-5D38-4358-919F-ADF1048D791C}">
      <dgm:prSet/>
      <dgm:spPr/>
      <dgm:t>
        <a:bodyPr/>
        <a:lstStyle/>
        <a:p>
          <a:endParaRPr lang="en-GB"/>
        </a:p>
      </dgm:t>
    </dgm:pt>
    <dgm:pt modelId="{29204AFA-89A9-4E27-8AAB-B32A3354B99E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err="1"/>
            <a:t>Yr</a:t>
          </a:r>
          <a:r>
            <a:rPr lang="en-GB" b="1" dirty="0"/>
            <a:t> </a:t>
          </a:r>
          <a:r>
            <a:rPr lang="en-GB" b="1" dirty="0" err="1"/>
            <a:t>argyfwng</a:t>
          </a:r>
          <a:r>
            <a:rPr lang="en-GB" b="1" dirty="0"/>
            <a:t> </a:t>
          </a:r>
          <a:r>
            <a:rPr lang="en-GB" b="1" dirty="0" err="1"/>
            <a:t>costau</a:t>
          </a:r>
          <a:r>
            <a:rPr lang="en-GB" b="1" dirty="0"/>
            <a:t> </a:t>
          </a:r>
          <a:r>
            <a:rPr lang="en-GB" b="1" dirty="0" err="1"/>
            <a:t>byw</a:t>
          </a:r>
          <a:endParaRPr lang="en-GB" b="1" dirty="0"/>
        </a:p>
      </dgm:t>
    </dgm:pt>
    <dgm:pt modelId="{EB678E5E-20F8-474A-B771-063D56BB5FA5}" type="parTrans" cxnId="{1E32D722-4724-4664-9EDF-EBDAA340C100}">
      <dgm:prSet/>
      <dgm:spPr/>
      <dgm:t>
        <a:bodyPr/>
        <a:lstStyle/>
        <a:p>
          <a:endParaRPr lang="en-GB"/>
        </a:p>
      </dgm:t>
    </dgm:pt>
    <dgm:pt modelId="{CAF508AF-2F53-4C80-84CC-4D21A51B8D0C}" type="sibTrans" cxnId="{1E32D722-4724-4664-9EDF-EBDAA340C100}">
      <dgm:prSet/>
      <dgm:spPr/>
      <dgm:t>
        <a:bodyPr/>
        <a:lstStyle/>
        <a:p>
          <a:endParaRPr lang="en-GB"/>
        </a:p>
      </dgm:t>
    </dgm:pt>
    <dgm:pt modelId="{0D66F898-3E9F-4E0A-8EB0-88EA8206E907}" type="pres">
      <dgm:prSet presAssocID="{83C16E52-B135-42A0-924C-A4466E97A46B}" presName="linearFlow" presStyleCnt="0">
        <dgm:presLayoutVars>
          <dgm:dir/>
          <dgm:resizeHandles val="exact"/>
        </dgm:presLayoutVars>
      </dgm:prSet>
      <dgm:spPr/>
    </dgm:pt>
    <dgm:pt modelId="{EB0E22A1-2447-4715-9844-A7279802F881}" type="pres">
      <dgm:prSet presAssocID="{C7E8EA29-187C-44A7-BDA9-66D0F712FC85}" presName="composite" presStyleCnt="0"/>
      <dgm:spPr/>
    </dgm:pt>
    <dgm:pt modelId="{8423C660-CD3B-4C1E-AB8A-980375CB4ACF}" type="pres">
      <dgm:prSet presAssocID="{C7E8EA29-187C-44A7-BDA9-66D0F712FC85}" presName="imgShp" presStyleLbl="fgImgPlace1" presStyleIdx="0" presStyleCnt="3"/>
      <dgm:spPr>
        <a:solidFill>
          <a:schemeClr val="accent1"/>
        </a:solidFill>
      </dgm:spPr>
    </dgm:pt>
    <dgm:pt modelId="{11D8AB5E-FD98-41CC-8BFF-DDD58588AF88}" type="pres">
      <dgm:prSet presAssocID="{C7E8EA29-187C-44A7-BDA9-66D0F712FC85}" presName="txShp" presStyleLbl="node1" presStyleIdx="0" presStyleCnt="3">
        <dgm:presLayoutVars>
          <dgm:bulletEnabled val="1"/>
        </dgm:presLayoutVars>
      </dgm:prSet>
      <dgm:spPr/>
    </dgm:pt>
    <dgm:pt modelId="{93C9E44F-B979-4EA1-A3AA-FA3191BF1440}" type="pres">
      <dgm:prSet presAssocID="{6ACEDCFE-BB51-4C79-908D-452E4DA127B8}" presName="spacing" presStyleCnt="0"/>
      <dgm:spPr/>
    </dgm:pt>
    <dgm:pt modelId="{99F2C389-0248-4081-8CD8-EF0CDF6FD8C5}" type="pres">
      <dgm:prSet presAssocID="{DCD0FB1C-45FE-4D8D-8241-24071C4CE7FB}" presName="composite" presStyleCnt="0"/>
      <dgm:spPr/>
    </dgm:pt>
    <dgm:pt modelId="{127C41C1-0A6D-42A7-8B70-1E88B19A8B31}" type="pres">
      <dgm:prSet presAssocID="{DCD0FB1C-45FE-4D8D-8241-24071C4CE7FB}" presName="imgShp" presStyleLbl="fgImgPlace1" presStyleIdx="1" presStyleCnt="3"/>
      <dgm:spPr>
        <a:solidFill>
          <a:schemeClr val="accent1"/>
        </a:solidFill>
      </dgm:spPr>
    </dgm:pt>
    <dgm:pt modelId="{23B78170-CB65-4E13-979D-60B1A0AE6E8A}" type="pres">
      <dgm:prSet presAssocID="{DCD0FB1C-45FE-4D8D-8241-24071C4CE7FB}" presName="txShp" presStyleLbl="node1" presStyleIdx="1" presStyleCnt="3">
        <dgm:presLayoutVars>
          <dgm:bulletEnabled val="1"/>
        </dgm:presLayoutVars>
      </dgm:prSet>
      <dgm:spPr/>
    </dgm:pt>
    <dgm:pt modelId="{916C05E6-4402-49DF-96A7-0506850E5536}" type="pres">
      <dgm:prSet presAssocID="{113E2104-DD15-4DEF-8714-2D748BC4A833}" presName="spacing" presStyleCnt="0"/>
      <dgm:spPr/>
    </dgm:pt>
    <dgm:pt modelId="{F8EAEE8D-BBBE-49A0-BA37-AB86E90288DF}" type="pres">
      <dgm:prSet presAssocID="{29204AFA-89A9-4E27-8AAB-B32A3354B99E}" presName="composite" presStyleCnt="0"/>
      <dgm:spPr/>
    </dgm:pt>
    <dgm:pt modelId="{FB36C149-64E3-4A70-A4E4-4E195E5DBA8B}" type="pres">
      <dgm:prSet presAssocID="{29204AFA-89A9-4E27-8AAB-B32A3354B99E}" presName="imgShp" presStyleLbl="fgImgPlace1" presStyleIdx="2" presStyleCnt="3"/>
      <dgm:spPr>
        <a:solidFill>
          <a:schemeClr val="accent1"/>
        </a:solidFill>
      </dgm:spPr>
    </dgm:pt>
    <dgm:pt modelId="{173D0DA9-FCD8-429F-89DE-03B488BB392B}" type="pres">
      <dgm:prSet presAssocID="{29204AFA-89A9-4E27-8AAB-B32A3354B99E}" presName="txShp" presStyleLbl="node1" presStyleIdx="2" presStyleCnt="3">
        <dgm:presLayoutVars>
          <dgm:bulletEnabled val="1"/>
        </dgm:presLayoutVars>
      </dgm:prSet>
      <dgm:spPr/>
    </dgm:pt>
  </dgm:ptLst>
  <dgm:cxnLst>
    <dgm:cxn modelId="{1E32D722-4724-4664-9EDF-EBDAA340C100}" srcId="{83C16E52-B135-42A0-924C-A4466E97A46B}" destId="{29204AFA-89A9-4E27-8AAB-B32A3354B99E}" srcOrd="2" destOrd="0" parTransId="{EB678E5E-20F8-474A-B771-063D56BB5FA5}" sibTransId="{CAF508AF-2F53-4C80-84CC-4D21A51B8D0C}"/>
    <dgm:cxn modelId="{21702F3F-2E46-4C6B-890F-2C4C3A827C04}" type="presOf" srcId="{DCD0FB1C-45FE-4D8D-8241-24071C4CE7FB}" destId="{23B78170-CB65-4E13-979D-60B1A0AE6E8A}" srcOrd="0" destOrd="0" presId="urn:microsoft.com/office/officeart/2005/8/layout/vList3"/>
    <dgm:cxn modelId="{A3329064-2488-434A-987C-03A273621A83}" type="presOf" srcId="{29204AFA-89A9-4E27-8AAB-B32A3354B99E}" destId="{173D0DA9-FCD8-429F-89DE-03B488BB392B}" srcOrd="0" destOrd="0" presId="urn:microsoft.com/office/officeart/2005/8/layout/vList3"/>
    <dgm:cxn modelId="{31D8B256-D57F-4D20-94DB-7AFFB092A308}" srcId="{83C16E52-B135-42A0-924C-A4466E97A46B}" destId="{C7E8EA29-187C-44A7-BDA9-66D0F712FC85}" srcOrd="0" destOrd="0" parTransId="{8DF963F7-4A46-47A5-A305-7CAF4213CD0A}" sibTransId="{6ACEDCFE-BB51-4C79-908D-452E4DA127B8}"/>
    <dgm:cxn modelId="{F218EA97-8998-4259-B8BF-6E52DA1949A4}" type="presOf" srcId="{C7E8EA29-187C-44A7-BDA9-66D0F712FC85}" destId="{11D8AB5E-FD98-41CC-8BFF-DDD58588AF88}" srcOrd="0" destOrd="0" presId="urn:microsoft.com/office/officeart/2005/8/layout/vList3"/>
    <dgm:cxn modelId="{B6078EC3-5D38-4358-919F-ADF1048D791C}" srcId="{83C16E52-B135-42A0-924C-A4466E97A46B}" destId="{DCD0FB1C-45FE-4D8D-8241-24071C4CE7FB}" srcOrd="1" destOrd="0" parTransId="{023E7E4A-6C47-414F-AFE7-019FFE1C25AF}" sibTransId="{113E2104-DD15-4DEF-8714-2D748BC4A833}"/>
    <dgm:cxn modelId="{3E642DF5-3343-4967-A11C-B0C94073E682}" type="presOf" srcId="{83C16E52-B135-42A0-924C-A4466E97A46B}" destId="{0D66F898-3E9F-4E0A-8EB0-88EA8206E907}" srcOrd="0" destOrd="0" presId="urn:microsoft.com/office/officeart/2005/8/layout/vList3"/>
    <dgm:cxn modelId="{59308E63-C6C8-4062-8517-4261187A1F23}" type="presParOf" srcId="{0D66F898-3E9F-4E0A-8EB0-88EA8206E907}" destId="{EB0E22A1-2447-4715-9844-A7279802F881}" srcOrd="0" destOrd="0" presId="urn:microsoft.com/office/officeart/2005/8/layout/vList3"/>
    <dgm:cxn modelId="{C08D22AF-980B-412C-A333-C10F3B670F82}" type="presParOf" srcId="{EB0E22A1-2447-4715-9844-A7279802F881}" destId="{8423C660-CD3B-4C1E-AB8A-980375CB4ACF}" srcOrd="0" destOrd="0" presId="urn:microsoft.com/office/officeart/2005/8/layout/vList3"/>
    <dgm:cxn modelId="{FD366E50-2877-4CA6-AC03-77EAE3B45E3A}" type="presParOf" srcId="{EB0E22A1-2447-4715-9844-A7279802F881}" destId="{11D8AB5E-FD98-41CC-8BFF-DDD58588AF88}" srcOrd="1" destOrd="0" presId="urn:microsoft.com/office/officeart/2005/8/layout/vList3"/>
    <dgm:cxn modelId="{236A0CCC-3084-4BB6-B4A9-8FE9F5902383}" type="presParOf" srcId="{0D66F898-3E9F-4E0A-8EB0-88EA8206E907}" destId="{93C9E44F-B979-4EA1-A3AA-FA3191BF1440}" srcOrd="1" destOrd="0" presId="urn:microsoft.com/office/officeart/2005/8/layout/vList3"/>
    <dgm:cxn modelId="{B42A2927-832F-4978-972C-C931BE0ECAF4}" type="presParOf" srcId="{0D66F898-3E9F-4E0A-8EB0-88EA8206E907}" destId="{99F2C389-0248-4081-8CD8-EF0CDF6FD8C5}" srcOrd="2" destOrd="0" presId="urn:microsoft.com/office/officeart/2005/8/layout/vList3"/>
    <dgm:cxn modelId="{E10A7A90-B4AD-4AB6-8702-B26148D53DA4}" type="presParOf" srcId="{99F2C389-0248-4081-8CD8-EF0CDF6FD8C5}" destId="{127C41C1-0A6D-42A7-8B70-1E88B19A8B31}" srcOrd="0" destOrd="0" presId="urn:microsoft.com/office/officeart/2005/8/layout/vList3"/>
    <dgm:cxn modelId="{4A89CFCB-D748-44FC-AEF5-3F746EE52912}" type="presParOf" srcId="{99F2C389-0248-4081-8CD8-EF0CDF6FD8C5}" destId="{23B78170-CB65-4E13-979D-60B1A0AE6E8A}" srcOrd="1" destOrd="0" presId="urn:microsoft.com/office/officeart/2005/8/layout/vList3"/>
    <dgm:cxn modelId="{FBC73171-FEBB-4708-8E3F-CDA1E4FF8F5F}" type="presParOf" srcId="{0D66F898-3E9F-4E0A-8EB0-88EA8206E907}" destId="{916C05E6-4402-49DF-96A7-0506850E5536}" srcOrd="3" destOrd="0" presId="urn:microsoft.com/office/officeart/2005/8/layout/vList3"/>
    <dgm:cxn modelId="{E435D7D0-D09E-42F2-A6FE-CBB7F9819D9C}" type="presParOf" srcId="{0D66F898-3E9F-4E0A-8EB0-88EA8206E907}" destId="{F8EAEE8D-BBBE-49A0-BA37-AB86E90288DF}" srcOrd="4" destOrd="0" presId="urn:microsoft.com/office/officeart/2005/8/layout/vList3"/>
    <dgm:cxn modelId="{9FF6720F-0A51-4922-8121-088D0B4F2CC2}" type="presParOf" srcId="{F8EAEE8D-BBBE-49A0-BA37-AB86E90288DF}" destId="{FB36C149-64E3-4A70-A4E4-4E195E5DBA8B}" srcOrd="0" destOrd="0" presId="urn:microsoft.com/office/officeart/2005/8/layout/vList3"/>
    <dgm:cxn modelId="{4015C70E-8643-4647-BA85-EDE801650B3B}" type="presParOf" srcId="{F8EAEE8D-BBBE-49A0-BA37-AB86E90288DF}" destId="{173D0DA9-FCD8-429F-89DE-03B488BB392B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E2FC2-2732-4B0A-AD57-E4B8164951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7ECE95C-1E38-4F29-948A-97871C912FE2}">
      <dgm:prSet phldrT="[Text]" custT="1"/>
      <dgm:spPr/>
      <dgm:t>
        <a:bodyPr/>
        <a:lstStyle/>
        <a:p>
          <a:r>
            <a:rPr lang="en-GB" sz="900" dirty="0" err="1"/>
            <a:t>Cynllunio</a:t>
          </a:r>
          <a:r>
            <a:rPr lang="en-GB" sz="900" dirty="0"/>
            <a:t> </a:t>
          </a:r>
          <a:r>
            <a:rPr lang="en-GB" sz="900" dirty="0" err="1"/>
            <a:t>ariannol</a:t>
          </a:r>
          <a:endParaRPr lang="en-GB" sz="900" dirty="0"/>
        </a:p>
      </dgm:t>
    </dgm:pt>
    <dgm:pt modelId="{E8565F22-152B-4F1F-BFE1-D5E095943BE5}" type="parTrans" cxnId="{836DD504-B2E3-47BC-9CBD-BCB66DC9CDDE}">
      <dgm:prSet/>
      <dgm:spPr/>
      <dgm:t>
        <a:bodyPr/>
        <a:lstStyle/>
        <a:p>
          <a:endParaRPr lang="en-GB"/>
        </a:p>
      </dgm:t>
    </dgm:pt>
    <dgm:pt modelId="{7F097FAB-52FF-4AE1-A7B9-13CA01A5358C}" type="sibTrans" cxnId="{836DD504-B2E3-47BC-9CBD-BCB66DC9CDDE}">
      <dgm:prSet/>
      <dgm:spPr/>
      <dgm:t>
        <a:bodyPr/>
        <a:lstStyle/>
        <a:p>
          <a:endParaRPr lang="en-GB"/>
        </a:p>
      </dgm:t>
    </dgm:pt>
    <dgm:pt modelId="{17EC657E-3E3F-4EF1-8F18-730E2733A1D6}">
      <dgm:prSet phldrT="[Text]"/>
      <dgm:spPr/>
      <dgm:t>
        <a:bodyPr/>
        <a:lstStyle/>
        <a:p>
          <a:r>
            <a:rPr lang="cy-GB" dirty="0"/>
            <a:t>Gwaith, prifysgol a'r cydbwysedd rhwng y ddau</a:t>
          </a:r>
          <a:endParaRPr lang="en-GB" dirty="0"/>
        </a:p>
      </dgm:t>
    </dgm:pt>
    <dgm:pt modelId="{1BE850B7-D2CA-4CF0-82F3-404E31332CAE}" type="parTrans" cxnId="{1B063A7A-82A7-4DCE-87DF-A9C6339C748B}">
      <dgm:prSet/>
      <dgm:spPr/>
      <dgm:t>
        <a:bodyPr/>
        <a:lstStyle/>
        <a:p>
          <a:endParaRPr lang="en-GB"/>
        </a:p>
      </dgm:t>
    </dgm:pt>
    <dgm:pt modelId="{FE3775BB-B63B-47A8-9E28-7E0DE9F8A813}" type="sibTrans" cxnId="{1B063A7A-82A7-4DCE-87DF-A9C6339C748B}">
      <dgm:prSet/>
      <dgm:spPr/>
      <dgm:t>
        <a:bodyPr/>
        <a:lstStyle/>
        <a:p>
          <a:endParaRPr lang="en-GB"/>
        </a:p>
      </dgm:t>
    </dgm:pt>
    <dgm:pt modelId="{47732E00-1755-4964-BDD1-EE40B743D559}">
      <dgm:prSet phldrT="[Text]"/>
      <dgm:spPr/>
      <dgm:t>
        <a:bodyPr/>
        <a:lstStyle/>
        <a:p>
          <a:r>
            <a:rPr lang="cy-GB" dirty="0"/>
            <a:t>Diffyg arian neu ragwelediad o ddiffyg arian</a:t>
          </a:r>
          <a:endParaRPr lang="en-GB" dirty="0"/>
        </a:p>
      </dgm:t>
    </dgm:pt>
    <dgm:pt modelId="{4ED03191-97D0-4C0F-918A-382EEE69B8A7}" type="parTrans" cxnId="{EEE605E0-C93B-4942-9AAF-50A9300DC864}">
      <dgm:prSet/>
      <dgm:spPr/>
      <dgm:t>
        <a:bodyPr/>
        <a:lstStyle/>
        <a:p>
          <a:endParaRPr lang="en-GB"/>
        </a:p>
      </dgm:t>
    </dgm:pt>
    <dgm:pt modelId="{A970724B-813C-498D-801E-357FE483CD27}" type="sibTrans" cxnId="{EEE605E0-C93B-4942-9AAF-50A9300DC864}">
      <dgm:prSet/>
      <dgm:spPr/>
      <dgm:t>
        <a:bodyPr/>
        <a:lstStyle/>
        <a:p>
          <a:endParaRPr lang="en-GB"/>
        </a:p>
      </dgm:t>
    </dgm:pt>
    <dgm:pt modelId="{7FEA8D40-A71D-436B-AAB9-0B5C8D4DF84C}" type="pres">
      <dgm:prSet presAssocID="{234E2FC2-2732-4B0A-AD57-E4B81649512D}" presName="linear" presStyleCnt="0">
        <dgm:presLayoutVars>
          <dgm:animLvl val="lvl"/>
          <dgm:resizeHandles val="exact"/>
        </dgm:presLayoutVars>
      </dgm:prSet>
      <dgm:spPr/>
    </dgm:pt>
    <dgm:pt modelId="{66DCD83F-23B0-4DE4-A547-21E0F2720861}" type="pres">
      <dgm:prSet presAssocID="{17ECE95C-1E38-4F29-948A-97871C912FE2}" presName="parentText" presStyleLbl="node1" presStyleIdx="0" presStyleCnt="3" custScaleY="297186" custLinFactNeighborY="52583">
        <dgm:presLayoutVars>
          <dgm:chMax val="0"/>
          <dgm:bulletEnabled val="1"/>
        </dgm:presLayoutVars>
      </dgm:prSet>
      <dgm:spPr/>
    </dgm:pt>
    <dgm:pt modelId="{DDF6D182-131A-44F8-8065-AB19E6D565FF}" type="pres">
      <dgm:prSet presAssocID="{7F097FAB-52FF-4AE1-A7B9-13CA01A5358C}" presName="spacer" presStyleCnt="0"/>
      <dgm:spPr/>
    </dgm:pt>
    <dgm:pt modelId="{C8E68BF6-AE8C-4FF7-A303-3F12EB67477A}" type="pres">
      <dgm:prSet presAssocID="{47732E00-1755-4964-BDD1-EE40B743D559}" presName="parentText" presStyleLbl="node1" presStyleIdx="1" presStyleCnt="3" custScaleY="297186">
        <dgm:presLayoutVars>
          <dgm:chMax val="0"/>
          <dgm:bulletEnabled val="1"/>
        </dgm:presLayoutVars>
      </dgm:prSet>
      <dgm:spPr/>
    </dgm:pt>
    <dgm:pt modelId="{231967E8-050A-43A7-A3CA-87B9BC8D6A60}" type="pres">
      <dgm:prSet presAssocID="{A970724B-813C-498D-801E-357FE483CD27}" presName="spacer" presStyleCnt="0"/>
      <dgm:spPr/>
    </dgm:pt>
    <dgm:pt modelId="{E4B66DEB-FA0E-4A5D-97C7-E38B837CD611}" type="pres">
      <dgm:prSet presAssocID="{17EC657E-3E3F-4EF1-8F18-730E2733A1D6}" presName="parentText" presStyleLbl="node1" presStyleIdx="2" presStyleCnt="3" custScaleY="330206">
        <dgm:presLayoutVars>
          <dgm:chMax val="0"/>
          <dgm:bulletEnabled val="1"/>
        </dgm:presLayoutVars>
      </dgm:prSet>
      <dgm:spPr/>
    </dgm:pt>
  </dgm:ptLst>
  <dgm:cxnLst>
    <dgm:cxn modelId="{836DD504-B2E3-47BC-9CBD-BCB66DC9CDDE}" srcId="{234E2FC2-2732-4B0A-AD57-E4B81649512D}" destId="{17ECE95C-1E38-4F29-948A-97871C912FE2}" srcOrd="0" destOrd="0" parTransId="{E8565F22-152B-4F1F-BFE1-D5E095943BE5}" sibTransId="{7F097FAB-52FF-4AE1-A7B9-13CA01A5358C}"/>
    <dgm:cxn modelId="{B7232620-8CF6-42E6-8D97-159160A8ABC7}" type="presOf" srcId="{234E2FC2-2732-4B0A-AD57-E4B81649512D}" destId="{7FEA8D40-A71D-436B-AAB9-0B5C8D4DF84C}" srcOrd="0" destOrd="0" presId="urn:microsoft.com/office/officeart/2005/8/layout/vList2"/>
    <dgm:cxn modelId="{92ECA043-58C6-47A0-847B-3F68D0EAFA9E}" type="presOf" srcId="{47732E00-1755-4964-BDD1-EE40B743D559}" destId="{C8E68BF6-AE8C-4FF7-A303-3F12EB67477A}" srcOrd="0" destOrd="0" presId="urn:microsoft.com/office/officeart/2005/8/layout/vList2"/>
    <dgm:cxn modelId="{1B063A7A-82A7-4DCE-87DF-A9C6339C748B}" srcId="{234E2FC2-2732-4B0A-AD57-E4B81649512D}" destId="{17EC657E-3E3F-4EF1-8F18-730E2733A1D6}" srcOrd="2" destOrd="0" parTransId="{1BE850B7-D2CA-4CF0-82F3-404E31332CAE}" sibTransId="{FE3775BB-B63B-47A8-9E28-7E0DE9F8A813}"/>
    <dgm:cxn modelId="{FF58407C-F2C5-4A80-935E-AE4F3BF6D48C}" type="presOf" srcId="{17ECE95C-1E38-4F29-948A-97871C912FE2}" destId="{66DCD83F-23B0-4DE4-A547-21E0F2720861}" srcOrd="0" destOrd="0" presId="urn:microsoft.com/office/officeart/2005/8/layout/vList2"/>
    <dgm:cxn modelId="{A7556EA0-0D0A-474A-B026-E5D12A45EF4F}" type="presOf" srcId="{17EC657E-3E3F-4EF1-8F18-730E2733A1D6}" destId="{E4B66DEB-FA0E-4A5D-97C7-E38B837CD611}" srcOrd="0" destOrd="0" presId="urn:microsoft.com/office/officeart/2005/8/layout/vList2"/>
    <dgm:cxn modelId="{EEE605E0-C93B-4942-9AAF-50A9300DC864}" srcId="{234E2FC2-2732-4B0A-AD57-E4B81649512D}" destId="{47732E00-1755-4964-BDD1-EE40B743D559}" srcOrd="1" destOrd="0" parTransId="{4ED03191-97D0-4C0F-918A-382EEE69B8A7}" sibTransId="{A970724B-813C-498D-801E-357FE483CD27}"/>
    <dgm:cxn modelId="{80F7222D-21FE-4242-B610-93C009C88716}" type="presParOf" srcId="{7FEA8D40-A71D-436B-AAB9-0B5C8D4DF84C}" destId="{66DCD83F-23B0-4DE4-A547-21E0F2720861}" srcOrd="0" destOrd="0" presId="urn:microsoft.com/office/officeart/2005/8/layout/vList2"/>
    <dgm:cxn modelId="{38160844-F356-4A70-9777-3482749958DE}" type="presParOf" srcId="{7FEA8D40-A71D-436B-AAB9-0B5C8D4DF84C}" destId="{DDF6D182-131A-44F8-8065-AB19E6D565FF}" srcOrd="1" destOrd="0" presId="urn:microsoft.com/office/officeart/2005/8/layout/vList2"/>
    <dgm:cxn modelId="{F05E8EAB-8883-46ED-B4B4-1714A25A256E}" type="presParOf" srcId="{7FEA8D40-A71D-436B-AAB9-0B5C8D4DF84C}" destId="{C8E68BF6-AE8C-4FF7-A303-3F12EB67477A}" srcOrd="2" destOrd="0" presId="urn:microsoft.com/office/officeart/2005/8/layout/vList2"/>
    <dgm:cxn modelId="{11DC0F5C-82A8-479A-A2C2-ADB3403F382E}" type="presParOf" srcId="{7FEA8D40-A71D-436B-AAB9-0B5C8D4DF84C}" destId="{231967E8-050A-43A7-A3CA-87B9BC8D6A60}" srcOrd="3" destOrd="0" presId="urn:microsoft.com/office/officeart/2005/8/layout/vList2"/>
    <dgm:cxn modelId="{DE6D28B3-00CB-446F-98AC-F895DEB1F025}" type="presParOf" srcId="{7FEA8D40-A71D-436B-AAB9-0B5C8D4DF84C}" destId="{E4B66DEB-FA0E-4A5D-97C7-E38B837CD6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E2FC2-2732-4B0A-AD57-E4B8164951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ECE95C-1E38-4F29-948A-97871C912FE2}">
      <dgm:prSet phldrT="[Text]"/>
      <dgm:spPr/>
      <dgm:t>
        <a:bodyPr/>
        <a:lstStyle/>
        <a:p>
          <a:r>
            <a:rPr lang="en-GB" dirty="0" err="1"/>
            <a:t>Yr</a:t>
          </a:r>
          <a:r>
            <a:rPr lang="en-GB" dirty="0"/>
            <a:t> </a:t>
          </a:r>
          <a:r>
            <a:rPr lang="en-GB" dirty="0" err="1"/>
            <a:t>anallu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gael</a:t>
          </a:r>
          <a:r>
            <a:rPr lang="en-GB" dirty="0"/>
            <a:t> </a:t>
          </a:r>
          <a:r>
            <a:rPr lang="en-GB" dirty="0" err="1"/>
            <a:t>swydd</a:t>
          </a:r>
          <a:r>
            <a:rPr lang="en-GB" dirty="0"/>
            <a:t> </a:t>
          </a:r>
          <a:r>
            <a:rPr lang="en-GB" dirty="0" err="1"/>
            <a:t>oherwydd</a:t>
          </a:r>
          <a:r>
            <a:rPr lang="en-GB" dirty="0"/>
            <a:t> </a:t>
          </a:r>
          <a:r>
            <a:rPr lang="en-GB" dirty="0" err="1"/>
            <a:t>diffyg</a:t>
          </a:r>
          <a:r>
            <a:rPr lang="en-GB" dirty="0"/>
            <a:t> </a:t>
          </a:r>
          <a:r>
            <a:rPr lang="en-GB" dirty="0" err="1"/>
            <a:t>profiad</a:t>
          </a:r>
          <a:r>
            <a:rPr lang="en-GB" dirty="0"/>
            <a:t>, a </a:t>
          </a:r>
          <a:r>
            <a:rPr lang="en-GB" dirty="0" err="1"/>
            <a:t>oedd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dro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eu</a:t>
          </a:r>
          <a:r>
            <a:rPr lang="en-GB" dirty="0"/>
            <a:t> </a:t>
          </a:r>
          <a:r>
            <a:rPr lang="en-GB" dirty="0" err="1"/>
            <a:t>hatal</a:t>
          </a:r>
          <a:r>
            <a:rPr lang="en-GB" dirty="0"/>
            <a:t> </a:t>
          </a:r>
          <a:r>
            <a:rPr lang="en-GB" dirty="0" err="1"/>
            <a:t>rhag</a:t>
          </a:r>
          <a:r>
            <a:rPr lang="en-GB" dirty="0"/>
            <a:t> </a:t>
          </a:r>
          <a:r>
            <a:rPr lang="en-GB" dirty="0" err="1"/>
            <a:t>cael</a:t>
          </a:r>
          <a:r>
            <a:rPr lang="en-GB" dirty="0"/>
            <a:t> </a:t>
          </a:r>
          <a:r>
            <a:rPr lang="en-GB" dirty="0" err="1"/>
            <a:t>profiad</a:t>
          </a:r>
          <a:r>
            <a:rPr lang="en-GB" dirty="0"/>
            <a:t> </a:t>
          </a:r>
          <a:r>
            <a:rPr lang="en-GB" dirty="0" err="1"/>
            <a:t>perthnasol</a:t>
          </a:r>
          <a:r>
            <a:rPr lang="en-GB" dirty="0"/>
            <a:t>, a </a:t>
          </a:r>
          <a:r>
            <a:rPr lang="en-GB" dirty="0" err="1"/>
            <a:t>phryderon</a:t>
          </a:r>
          <a:r>
            <a:rPr lang="en-GB" dirty="0"/>
            <a:t> </a:t>
          </a:r>
          <a:r>
            <a:rPr lang="en-GB" dirty="0" err="1"/>
            <a:t>ynghylch</a:t>
          </a:r>
          <a:r>
            <a:rPr lang="en-GB" dirty="0"/>
            <a:t> </a:t>
          </a:r>
          <a:r>
            <a:rPr lang="en-GB" dirty="0" err="1"/>
            <a:t>dod</a:t>
          </a:r>
          <a:r>
            <a:rPr lang="en-GB" dirty="0"/>
            <a:t> o </a:t>
          </a:r>
          <a:r>
            <a:rPr lang="en-GB" dirty="0" err="1"/>
            <a:t>hyd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waith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y </a:t>
          </a:r>
          <a:r>
            <a:rPr lang="en-GB" dirty="0" err="1"/>
            <a:t>dyfodol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Yr anallu i gael swydd oherwydd diffyg profiad, a oedd yn ei dro yn eu hatal rhag cael profiad perthnasol, a phryderon ynghylch dod o hyd i waith yn y dyfodol&#10;Normau cymdeithasol sy’n ymwneud ag arian a statws, wedi'u mwyhau gan gynrychioliadau'r cyfryngau o incwm pobl ifanc&#10;Hyder isel yn eu dealltwriaeth o faterion ariannol"/>
        </a:ext>
      </dgm:extLst>
    </dgm:pt>
    <dgm:pt modelId="{E8565F22-152B-4F1F-BFE1-D5E095943BE5}" type="parTrans" cxnId="{836DD504-B2E3-47BC-9CBD-BCB66DC9CDDE}">
      <dgm:prSet/>
      <dgm:spPr/>
      <dgm:t>
        <a:bodyPr/>
        <a:lstStyle/>
        <a:p>
          <a:endParaRPr lang="en-GB"/>
        </a:p>
      </dgm:t>
    </dgm:pt>
    <dgm:pt modelId="{7F097FAB-52FF-4AE1-A7B9-13CA01A5358C}" type="sibTrans" cxnId="{836DD504-B2E3-47BC-9CBD-BCB66DC9CDDE}">
      <dgm:prSet/>
      <dgm:spPr/>
      <dgm:t>
        <a:bodyPr/>
        <a:lstStyle/>
        <a:p>
          <a:endParaRPr lang="en-GB"/>
        </a:p>
      </dgm:t>
    </dgm:pt>
    <dgm:pt modelId="{47732E00-1755-4964-BDD1-EE40B743D559}">
      <dgm:prSet phldrT="[Text]"/>
      <dgm:spPr/>
      <dgm:t>
        <a:bodyPr/>
        <a:lstStyle/>
        <a:p>
          <a:r>
            <a:rPr lang="cy-GB" dirty="0"/>
            <a:t>Normau cymdeithasol sy’n ymwneud ag arian a statws, wedi'u mwyhau gan gynrychioliadau'r cyfryngau o incwm pobl ifanc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Yr anallu i gael swydd oherwydd diffyg profiad, a oedd yn ei dro yn eu hatal rhag cael profiad perthnasol, a phryderon ynghylch dod o hyd i waith yn y dyfodol&#10;Normau cymdeithasol sy’n ymwneud ag arian a statws, wedi'u mwyhau gan gynrychioliadau'r cyfryngau o incwm pobl ifanc&#10;Hyder isel yn eu dealltwriaeth o faterion ariannol"/>
        </a:ext>
      </dgm:extLst>
    </dgm:pt>
    <dgm:pt modelId="{4ED03191-97D0-4C0F-918A-382EEE69B8A7}" type="parTrans" cxnId="{EEE605E0-C93B-4942-9AAF-50A9300DC864}">
      <dgm:prSet/>
      <dgm:spPr/>
      <dgm:t>
        <a:bodyPr/>
        <a:lstStyle/>
        <a:p>
          <a:endParaRPr lang="en-GB"/>
        </a:p>
      </dgm:t>
    </dgm:pt>
    <dgm:pt modelId="{A970724B-813C-498D-801E-357FE483CD27}" type="sibTrans" cxnId="{EEE605E0-C93B-4942-9AAF-50A9300DC864}">
      <dgm:prSet/>
      <dgm:spPr/>
      <dgm:t>
        <a:bodyPr/>
        <a:lstStyle/>
        <a:p>
          <a:endParaRPr lang="en-GB"/>
        </a:p>
      </dgm:t>
    </dgm:pt>
    <dgm:pt modelId="{C3BE0B92-90F7-4145-AA88-B7E4AF06E15D}">
      <dgm:prSet phldrT="[Text]"/>
      <dgm:spPr/>
      <dgm:t>
        <a:bodyPr/>
        <a:lstStyle/>
        <a:p>
          <a:r>
            <a:rPr lang="cy-GB" dirty="0"/>
            <a:t>Hyder isel yn eu dealltwriaeth o faterion ariannol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descr="Yr anallu i gael swydd oherwydd diffyg profiad, a oedd yn ei dro yn eu hatal rhag cael profiad perthnasol, a phryderon ynghylch dod o hyd i waith yn y dyfodol&#10;Normau cymdeithasol sy’n ymwneud ag arian a statws, wedi'u mwyhau gan gynrychioliadau'r cyfryngau o incwm pobl ifanc&#10;Hyder isel yn eu dealltwriaeth o faterion ariannol"/>
        </a:ext>
      </dgm:extLst>
    </dgm:pt>
    <dgm:pt modelId="{04C7EA5B-5719-4692-93E1-9C186B255EBE}" type="parTrans" cxnId="{B3E3A16B-441D-44F0-9D00-6C11B0D6BC44}">
      <dgm:prSet/>
      <dgm:spPr/>
      <dgm:t>
        <a:bodyPr/>
        <a:lstStyle/>
        <a:p>
          <a:endParaRPr lang="en-GB"/>
        </a:p>
      </dgm:t>
    </dgm:pt>
    <dgm:pt modelId="{4F3601DD-BBC5-498E-A27B-2361B56CED49}" type="sibTrans" cxnId="{B3E3A16B-441D-44F0-9D00-6C11B0D6BC44}">
      <dgm:prSet/>
      <dgm:spPr/>
      <dgm:t>
        <a:bodyPr/>
        <a:lstStyle/>
        <a:p>
          <a:endParaRPr lang="en-GB"/>
        </a:p>
      </dgm:t>
    </dgm:pt>
    <dgm:pt modelId="{7FEA8D40-A71D-436B-AAB9-0B5C8D4DF84C}" type="pres">
      <dgm:prSet presAssocID="{234E2FC2-2732-4B0A-AD57-E4B81649512D}" presName="linear" presStyleCnt="0">
        <dgm:presLayoutVars>
          <dgm:animLvl val="lvl"/>
          <dgm:resizeHandles val="exact"/>
        </dgm:presLayoutVars>
      </dgm:prSet>
      <dgm:spPr/>
    </dgm:pt>
    <dgm:pt modelId="{66DCD83F-23B0-4DE4-A547-21E0F2720861}" type="pres">
      <dgm:prSet presAssocID="{17ECE95C-1E38-4F29-948A-97871C912FE2}" presName="parentText" presStyleLbl="node1" presStyleIdx="0" presStyleCnt="3" custScaleY="82510">
        <dgm:presLayoutVars>
          <dgm:chMax val="0"/>
          <dgm:bulletEnabled val="1"/>
        </dgm:presLayoutVars>
      </dgm:prSet>
      <dgm:spPr/>
    </dgm:pt>
    <dgm:pt modelId="{DDF6D182-131A-44F8-8065-AB19E6D565FF}" type="pres">
      <dgm:prSet presAssocID="{7F097FAB-52FF-4AE1-A7B9-13CA01A5358C}" presName="spacer" presStyleCnt="0"/>
      <dgm:spPr/>
    </dgm:pt>
    <dgm:pt modelId="{C8E68BF6-AE8C-4FF7-A303-3F12EB67477A}" type="pres">
      <dgm:prSet presAssocID="{47732E00-1755-4964-BDD1-EE40B743D5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1967E8-050A-43A7-A3CA-87B9BC8D6A60}" type="pres">
      <dgm:prSet presAssocID="{A970724B-813C-498D-801E-357FE483CD27}" presName="spacer" presStyleCnt="0"/>
      <dgm:spPr/>
    </dgm:pt>
    <dgm:pt modelId="{0E18B2DC-4CB6-403F-9392-1995EFA2BA88}" type="pres">
      <dgm:prSet presAssocID="{C3BE0B92-90F7-4145-AA88-B7E4AF06E1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6DD504-B2E3-47BC-9CBD-BCB66DC9CDDE}" srcId="{234E2FC2-2732-4B0A-AD57-E4B81649512D}" destId="{17ECE95C-1E38-4F29-948A-97871C912FE2}" srcOrd="0" destOrd="0" parTransId="{E8565F22-152B-4F1F-BFE1-D5E095943BE5}" sibTransId="{7F097FAB-52FF-4AE1-A7B9-13CA01A5358C}"/>
    <dgm:cxn modelId="{B7232620-8CF6-42E6-8D97-159160A8ABC7}" type="presOf" srcId="{234E2FC2-2732-4B0A-AD57-E4B81649512D}" destId="{7FEA8D40-A71D-436B-AAB9-0B5C8D4DF84C}" srcOrd="0" destOrd="0" presId="urn:microsoft.com/office/officeart/2005/8/layout/vList2"/>
    <dgm:cxn modelId="{92ECA043-58C6-47A0-847B-3F68D0EAFA9E}" type="presOf" srcId="{47732E00-1755-4964-BDD1-EE40B743D559}" destId="{C8E68BF6-AE8C-4FF7-A303-3F12EB67477A}" srcOrd="0" destOrd="0" presId="urn:microsoft.com/office/officeart/2005/8/layout/vList2"/>
    <dgm:cxn modelId="{B3E3A16B-441D-44F0-9D00-6C11B0D6BC44}" srcId="{234E2FC2-2732-4B0A-AD57-E4B81649512D}" destId="{C3BE0B92-90F7-4145-AA88-B7E4AF06E15D}" srcOrd="2" destOrd="0" parTransId="{04C7EA5B-5719-4692-93E1-9C186B255EBE}" sibTransId="{4F3601DD-BBC5-498E-A27B-2361B56CED49}"/>
    <dgm:cxn modelId="{FF58407C-F2C5-4A80-935E-AE4F3BF6D48C}" type="presOf" srcId="{17ECE95C-1E38-4F29-948A-97871C912FE2}" destId="{66DCD83F-23B0-4DE4-A547-21E0F2720861}" srcOrd="0" destOrd="0" presId="urn:microsoft.com/office/officeart/2005/8/layout/vList2"/>
    <dgm:cxn modelId="{011A31DF-897F-42BC-AB4B-2AC7D65BADD5}" type="presOf" srcId="{C3BE0B92-90F7-4145-AA88-B7E4AF06E15D}" destId="{0E18B2DC-4CB6-403F-9392-1995EFA2BA88}" srcOrd="0" destOrd="0" presId="urn:microsoft.com/office/officeart/2005/8/layout/vList2"/>
    <dgm:cxn modelId="{EEE605E0-C93B-4942-9AAF-50A9300DC864}" srcId="{234E2FC2-2732-4B0A-AD57-E4B81649512D}" destId="{47732E00-1755-4964-BDD1-EE40B743D559}" srcOrd="1" destOrd="0" parTransId="{4ED03191-97D0-4C0F-918A-382EEE69B8A7}" sibTransId="{A970724B-813C-498D-801E-357FE483CD27}"/>
    <dgm:cxn modelId="{80F7222D-21FE-4242-B610-93C009C88716}" type="presParOf" srcId="{7FEA8D40-A71D-436B-AAB9-0B5C8D4DF84C}" destId="{66DCD83F-23B0-4DE4-A547-21E0F2720861}" srcOrd="0" destOrd="0" presId="urn:microsoft.com/office/officeart/2005/8/layout/vList2"/>
    <dgm:cxn modelId="{38160844-F356-4A70-9777-3482749958DE}" type="presParOf" srcId="{7FEA8D40-A71D-436B-AAB9-0B5C8D4DF84C}" destId="{DDF6D182-131A-44F8-8065-AB19E6D565FF}" srcOrd="1" destOrd="0" presId="urn:microsoft.com/office/officeart/2005/8/layout/vList2"/>
    <dgm:cxn modelId="{F05E8EAB-8883-46ED-B4B4-1714A25A256E}" type="presParOf" srcId="{7FEA8D40-A71D-436B-AAB9-0B5C8D4DF84C}" destId="{C8E68BF6-AE8C-4FF7-A303-3F12EB67477A}" srcOrd="2" destOrd="0" presId="urn:microsoft.com/office/officeart/2005/8/layout/vList2"/>
    <dgm:cxn modelId="{11DC0F5C-82A8-479A-A2C2-ADB3403F382E}" type="presParOf" srcId="{7FEA8D40-A71D-436B-AAB9-0B5C8D4DF84C}" destId="{231967E8-050A-43A7-A3CA-87B9BC8D6A60}" srcOrd="3" destOrd="0" presId="urn:microsoft.com/office/officeart/2005/8/layout/vList2"/>
    <dgm:cxn modelId="{A1627904-73EB-4C52-B00D-502A512AF666}" type="presParOf" srcId="{7FEA8D40-A71D-436B-AAB9-0B5C8D4DF84C}" destId="{0E18B2DC-4CB6-403F-9392-1995EFA2BA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16E52-B135-42A0-924C-A4466E97A46B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C7E8EA29-187C-44A7-BDA9-66D0F712FC8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GB" sz="1100" b="1" dirty="0" err="1"/>
            <a:t>Mwy</a:t>
          </a:r>
          <a:r>
            <a:rPr lang="en-GB" sz="1100" b="1" dirty="0"/>
            <a:t> o </a:t>
          </a:r>
          <a:r>
            <a:rPr lang="en-GB" sz="1100" b="1" dirty="0" err="1"/>
            <a:t>ddiogelwch</a:t>
          </a:r>
          <a:r>
            <a:rPr lang="en-GB" sz="1100" b="1" dirty="0"/>
            <a:t> </a:t>
          </a:r>
        </a:p>
      </dgm:t>
    </dgm:pt>
    <dgm:pt modelId="{8DF963F7-4A46-47A5-A305-7CAF4213CD0A}" type="parTrans" cxnId="{31D8B256-D57F-4D20-94DB-7AFFB092A308}">
      <dgm:prSet/>
      <dgm:spPr/>
      <dgm:t>
        <a:bodyPr/>
        <a:lstStyle/>
        <a:p>
          <a:endParaRPr lang="en-GB"/>
        </a:p>
      </dgm:t>
    </dgm:pt>
    <dgm:pt modelId="{6ACEDCFE-BB51-4C79-908D-452E4DA127B8}" type="sibTrans" cxnId="{31D8B256-D57F-4D20-94DB-7AFFB092A308}">
      <dgm:prSet/>
      <dgm:spPr/>
      <dgm:t>
        <a:bodyPr/>
        <a:lstStyle/>
        <a:p>
          <a:endParaRPr lang="en-GB"/>
        </a:p>
      </dgm:t>
    </dgm:pt>
    <dgm:pt modelId="{4E3E0F90-086E-4C96-B93D-1C1CE14CAECF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GB" sz="1100" b="1" dirty="0" err="1"/>
            <a:t>Cydbwysedd</a:t>
          </a:r>
          <a:r>
            <a:rPr lang="en-GB" sz="1100" b="1" dirty="0"/>
            <a:t> </a:t>
          </a:r>
          <a:r>
            <a:rPr lang="en-GB" sz="1100" b="1" dirty="0" err="1"/>
            <a:t>gwaith</a:t>
          </a:r>
          <a:r>
            <a:rPr lang="en-GB" sz="1100" b="1" dirty="0"/>
            <a:t>/</a:t>
          </a:r>
          <a:r>
            <a:rPr lang="en-GB" sz="1100" b="1" dirty="0" err="1"/>
            <a:t>astudio</a:t>
          </a:r>
          <a:r>
            <a:rPr lang="en-GB" sz="1100" b="1" dirty="0"/>
            <a:t>/</a:t>
          </a:r>
          <a:r>
            <a:rPr lang="en-GB" sz="1100" b="1" dirty="0" err="1"/>
            <a:t>bywyd</a:t>
          </a:r>
          <a:r>
            <a:rPr lang="en-GB" sz="1100" b="1" dirty="0"/>
            <a:t> </a:t>
          </a:r>
        </a:p>
      </dgm:t>
    </dgm:pt>
    <dgm:pt modelId="{7173C5C8-1253-4A25-A93D-B7BFC2CA63EC}" type="parTrans" cxnId="{5FA83C79-FFC2-44D0-A31B-036AE21F9BBA}">
      <dgm:prSet/>
      <dgm:spPr/>
      <dgm:t>
        <a:bodyPr/>
        <a:lstStyle/>
        <a:p>
          <a:endParaRPr lang="en-GB"/>
        </a:p>
      </dgm:t>
    </dgm:pt>
    <dgm:pt modelId="{7F16687B-3CF2-4635-A0F0-D500CDFDDF7B}" type="sibTrans" cxnId="{5FA83C79-FFC2-44D0-A31B-036AE21F9BBA}">
      <dgm:prSet/>
      <dgm:spPr/>
      <dgm:t>
        <a:bodyPr/>
        <a:lstStyle/>
        <a:p>
          <a:endParaRPr lang="en-GB"/>
        </a:p>
      </dgm:t>
    </dgm:pt>
    <dgm:pt modelId="{920F9009-34C4-4708-A634-EA9710E6848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100" b="1" dirty="0" err="1"/>
            <a:t>Gwella</a:t>
          </a:r>
          <a:r>
            <a:rPr lang="en-GB" sz="1100" b="1" dirty="0"/>
            <a:t> </a:t>
          </a:r>
          <a:r>
            <a:rPr lang="en-GB" sz="1100" b="1" dirty="0" err="1"/>
            <a:t>perthnasoedd</a:t>
          </a:r>
          <a:r>
            <a:rPr lang="en-GB" sz="1100" b="1" dirty="0"/>
            <a:t> </a:t>
          </a:r>
        </a:p>
      </dgm:t>
    </dgm:pt>
    <dgm:pt modelId="{7059D21E-EA58-4243-BF31-DFCD6DFC0E9D}" type="parTrans" cxnId="{2BAE59EF-9D51-4FD7-95D1-B90EFC6340E2}">
      <dgm:prSet/>
      <dgm:spPr/>
      <dgm:t>
        <a:bodyPr/>
        <a:lstStyle/>
        <a:p>
          <a:endParaRPr lang="en-GB"/>
        </a:p>
      </dgm:t>
    </dgm:pt>
    <dgm:pt modelId="{A7ADEE36-2CBC-4C48-BAD7-E2D707F483DA}" type="sibTrans" cxnId="{2BAE59EF-9D51-4FD7-95D1-B90EFC6340E2}">
      <dgm:prSet/>
      <dgm:spPr/>
      <dgm:t>
        <a:bodyPr/>
        <a:lstStyle/>
        <a:p>
          <a:endParaRPr lang="en-GB"/>
        </a:p>
      </dgm:t>
    </dgm:pt>
    <dgm:pt modelId="{68417C1C-E5B0-4F49-A767-949F5D18506F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en-GB" sz="900" dirty="0" err="1"/>
            <a:t>Lleddfu</a:t>
          </a:r>
          <a:r>
            <a:rPr lang="en-GB" sz="900" dirty="0"/>
            <a:t> </a:t>
          </a:r>
          <a:r>
            <a:rPr lang="en-GB" sz="900" dirty="0" err="1"/>
            <a:t>straen</a:t>
          </a:r>
          <a:endParaRPr lang="en-GB" sz="900" dirty="0"/>
        </a:p>
      </dgm:t>
    </dgm:pt>
    <dgm:pt modelId="{43DD4AC0-BCB8-41B8-B38A-CA9AFD38E238}" type="parTrans" cxnId="{128329C9-34BE-46D3-9779-9CA7611A111B}">
      <dgm:prSet/>
      <dgm:spPr/>
      <dgm:t>
        <a:bodyPr/>
        <a:lstStyle/>
        <a:p>
          <a:endParaRPr lang="en-GB"/>
        </a:p>
      </dgm:t>
    </dgm:pt>
    <dgm:pt modelId="{0A316466-51D7-4496-AEFE-76736CD4B051}" type="sibTrans" cxnId="{128329C9-34BE-46D3-9779-9CA7611A111B}">
      <dgm:prSet/>
      <dgm:spPr/>
      <dgm:t>
        <a:bodyPr/>
        <a:lstStyle/>
        <a:p>
          <a:endParaRPr lang="en-GB"/>
        </a:p>
      </dgm:t>
    </dgm:pt>
    <dgm:pt modelId="{F131BD46-0552-4ECB-905D-BCE1F5988D08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pt-BR" sz="900" dirty="0"/>
            <a:t>Mwy o amser ar gyfer lles</a:t>
          </a:r>
          <a:endParaRPr lang="en-GB" sz="900" dirty="0"/>
        </a:p>
      </dgm:t>
    </dgm:pt>
    <dgm:pt modelId="{877E7CA5-CA4A-4452-A5EF-D806C01AAE2D}" type="parTrans" cxnId="{4D3A3B08-B7C0-49D4-BB7C-A072116EF6E9}">
      <dgm:prSet/>
      <dgm:spPr/>
      <dgm:t>
        <a:bodyPr/>
        <a:lstStyle/>
        <a:p>
          <a:endParaRPr lang="en-GB"/>
        </a:p>
      </dgm:t>
    </dgm:pt>
    <dgm:pt modelId="{BF7BA674-C539-47B6-ACBD-32E1ED88C8D6}" type="sibTrans" cxnId="{4D3A3B08-B7C0-49D4-BB7C-A072116EF6E9}">
      <dgm:prSet/>
      <dgm:spPr/>
      <dgm:t>
        <a:bodyPr/>
        <a:lstStyle/>
        <a:p>
          <a:endParaRPr lang="en-GB"/>
        </a:p>
      </dgm:t>
    </dgm:pt>
    <dgm:pt modelId="{00418A7A-47B4-45AD-8725-972E289F8E86}">
      <dgm:prSet phldrT="[Text]" custT="1"/>
      <dgm:spPr/>
      <dgm:t>
        <a:bodyPr/>
        <a:lstStyle/>
        <a:p>
          <a:pPr>
            <a:lnSpc>
              <a:spcPct val="50000"/>
            </a:lnSpc>
          </a:pPr>
          <a:r>
            <a:rPr lang="sv-SE" sz="900" dirty="0"/>
            <a:t>Cael gwared ar ddibyniaethau ariannol</a:t>
          </a:r>
          <a:endParaRPr lang="en-GB" sz="900" dirty="0"/>
        </a:p>
      </dgm:t>
    </dgm:pt>
    <dgm:pt modelId="{D8D1DB83-6118-4BEA-B713-0A4C08B07961}" type="parTrans" cxnId="{11FE6DC4-A067-40DA-8931-4E75AEC50F17}">
      <dgm:prSet/>
      <dgm:spPr/>
      <dgm:t>
        <a:bodyPr/>
        <a:lstStyle/>
        <a:p>
          <a:endParaRPr lang="en-GB"/>
        </a:p>
      </dgm:t>
    </dgm:pt>
    <dgm:pt modelId="{2E577FBE-68A0-429B-90E9-D14A033BCCA6}" type="sibTrans" cxnId="{11FE6DC4-A067-40DA-8931-4E75AEC50F17}">
      <dgm:prSet/>
      <dgm:spPr/>
      <dgm:t>
        <a:bodyPr/>
        <a:lstStyle/>
        <a:p>
          <a:endParaRPr lang="en-GB"/>
        </a:p>
      </dgm:t>
    </dgm:pt>
    <dgm:pt modelId="{0D66F898-3E9F-4E0A-8EB0-88EA8206E907}" type="pres">
      <dgm:prSet presAssocID="{83C16E52-B135-42A0-924C-A4466E97A46B}" presName="linearFlow" presStyleCnt="0">
        <dgm:presLayoutVars>
          <dgm:dir/>
          <dgm:resizeHandles val="exact"/>
        </dgm:presLayoutVars>
      </dgm:prSet>
      <dgm:spPr/>
    </dgm:pt>
    <dgm:pt modelId="{EB0E22A1-2447-4715-9844-A7279802F881}" type="pres">
      <dgm:prSet presAssocID="{C7E8EA29-187C-44A7-BDA9-66D0F712FC85}" presName="composite" presStyleCnt="0"/>
      <dgm:spPr/>
    </dgm:pt>
    <dgm:pt modelId="{8423C660-CD3B-4C1E-AB8A-980375CB4ACF}" type="pres">
      <dgm:prSet presAssocID="{C7E8EA29-187C-44A7-BDA9-66D0F712FC85}" presName="imgShp" presStyleLbl="fgImgPlace1" presStyleIdx="0" presStyleCnt="3"/>
      <dgm:spPr/>
    </dgm:pt>
    <dgm:pt modelId="{11D8AB5E-FD98-41CC-8BFF-DDD58588AF88}" type="pres">
      <dgm:prSet presAssocID="{C7E8EA29-187C-44A7-BDA9-66D0F712FC85}" presName="txShp" presStyleLbl="node1" presStyleIdx="0" presStyleCnt="3" custScaleX="102403">
        <dgm:presLayoutVars>
          <dgm:bulletEnabled val="1"/>
        </dgm:presLayoutVars>
      </dgm:prSet>
      <dgm:spPr/>
    </dgm:pt>
    <dgm:pt modelId="{B4C76928-119A-4FD2-A8B4-3B5FDBC21443}" type="pres">
      <dgm:prSet presAssocID="{6ACEDCFE-BB51-4C79-908D-452E4DA127B8}" presName="spacing" presStyleCnt="0"/>
      <dgm:spPr/>
    </dgm:pt>
    <dgm:pt modelId="{6697E4D5-881F-444A-B647-A3DFC69FC1F2}" type="pres">
      <dgm:prSet presAssocID="{4E3E0F90-086E-4C96-B93D-1C1CE14CAECF}" presName="composite" presStyleCnt="0"/>
      <dgm:spPr/>
    </dgm:pt>
    <dgm:pt modelId="{B67D4B7A-5275-4C6E-A2FD-6462D893003B}" type="pres">
      <dgm:prSet presAssocID="{4E3E0F90-086E-4C96-B93D-1C1CE14CAECF}" presName="imgShp" presStyleLbl="fgImgPlace1" presStyleIdx="1" presStyleCnt="3"/>
      <dgm:spPr/>
    </dgm:pt>
    <dgm:pt modelId="{156CD5DC-D33B-4EA8-9077-B07A98D83765}" type="pres">
      <dgm:prSet presAssocID="{4E3E0F90-086E-4C96-B93D-1C1CE14CAECF}" presName="txShp" presStyleLbl="node1" presStyleIdx="1" presStyleCnt="3" custScaleX="102403">
        <dgm:presLayoutVars>
          <dgm:bulletEnabled val="1"/>
        </dgm:presLayoutVars>
      </dgm:prSet>
      <dgm:spPr/>
    </dgm:pt>
    <dgm:pt modelId="{4A248F4B-C7AA-41B1-9EAC-C0F226F0615C}" type="pres">
      <dgm:prSet presAssocID="{7F16687B-3CF2-4635-A0F0-D500CDFDDF7B}" presName="spacing" presStyleCnt="0"/>
      <dgm:spPr/>
    </dgm:pt>
    <dgm:pt modelId="{0FF052FA-55EE-4F86-A7DF-976C5F2E4338}" type="pres">
      <dgm:prSet presAssocID="{920F9009-34C4-4708-A634-EA9710E68488}" presName="composite" presStyleCnt="0"/>
      <dgm:spPr/>
    </dgm:pt>
    <dgm:pt modelId="{F4EC4842-CC35-4B76-9915-735ADAB58A23}" type="pres">
      <dgm:prSet presAssocID="{920F9009-34C4-4708-A634-EA9710E68488}" presName="imgShp" presStyleLbl="fgImgPlace1" presStyleIdx="2" presStyleCnt="3"/>
      <dgm:spPr/>
    </dgm:pt>
    <dgm:pt modelId="{BFFB751D-D9C8-48EB-87BC-F223A3C92618}" type="pres">
      <dgm:prSet presAssocID="{920F9009-34C4-4708-A634-EA9710E68488}" presName="txShp" presStyleLbl="node1" presStyleIdx="2" presStyleCnt="3" custScaleX="102403">
        <dgm:presLayoutVars>
          <dgm:bulletEnabled val="1"/>
        </dgm:presLayoutVars>
      </dgm:prSet>
      <dgm:spPr/>
    </dgm:pt>
  </dgm:ptLst>
  <dgm:cxnLst>
    <dgm:cxn modelId="{C4C74D01-E531-4AD5-B33E-C8337B755265}" type="presOf" srcId="{00418A7A-47B4-45AD-8725-972E289F8E86}" destId="{BFFB751D-D9C8-48EB-87BC-F223A3C92618}" srcOrd="0" destOrd="1" presId="urn:microsoft.com/office/officeart/2005/8/layout/vList3"/>
    <dgm:cxn modelId="{4D3A3B08-B7C0-49D4-BB7C-A072116EF6E9}" srcId="{4E3E0F90-086E-4C96-B93D-1C1CE14CAECF}" destId="{F131BD46-0552-4ECB-905D-BCE1F5988D08}" srcOrd="0" destOrd="0" parTransId="{877E7CA5-CA4A-4452-A5EF-D806C01AAE2D}" sibTransId="{BF7BA674-C539-47B6-ACBD-32E1ED88C8D6}"/>
    <dgm:cxn modelId="{27D9FD1A-FC94-40C2-8ECA-AC8E614F679D}" type="presOf" srcId="{920F9009-34C4-4708-A634-EA9710E68488}" destId="{BFFB751D-D9C8-48EB-87BC-F223A3C92618}" srcOrd="0" destOrd="0" presId="urn:microsoft.com/office/officeart/2005/8/layout/vList3"/>
    <dgm:cxn modelId="{31D8B256-D57F-4D20-94DB-7AFFB092A308}" srcId="{83C16E52-B135-42A0-924C-A4466E97A46B}" destId="{C7E8EA29-187C-44A7-BDA9-66D0F712FC85}" srcOrd="0" destOrd="0" parTransId="{8DF963F7-4A46-47A5-A305-7CAF4213CD0A}" sibTransId="{6ACEDCFE-BB51-4C79-908D-452E4DA127B8}"/>
    <dgm:cxn modelId="{5FA83C79-FFC2-44D0-A31B-036AE21F9BBA}" srcId="{83C16E52-B135-42A0-924C-A4466E97A46B}" destId="{4E3E0F90-086E-4C96-B93D-1C1CE14CAECF}" srcOrd="1" destOrd="0" parTransId="{7173C5C8-1253-4A25-A93D-B7BFC2CA63EC}" sibTransId="{7F16687B-3CF2-4635-A0F0-D500CDFDDF7B}"/>
    <dgm:cxn modelId="{F218EA97-8998-4259-B8BF-6E52DA1949A4}" type="presOf" srcId="{C7E8EA29-187C-44A7-BDA9-66D0F712FC85}" destId="{11D8AB5E-FD98-41CC-8BFF-DDD58588AF88}" srcOrd="0" destOrd="0" presId="urn:microsoft.com/office/officeart/2005/8/layout/vList3"/>
    <dgm:cxn modelId="{11FE6DC4-A067-40DA-8931-4E75AEC50F17}" srcId="{920F9009-34C4-4708-A634-EA9710E68488}" destId="{00418A7A-47B4-45AD-8725-972E289F8E86}" srcOrd="0" destOrd="0" parTransId="{D8D1DB83-6118-4BEA-B713-0A4C08B07961}" sibTransId="{2E577FBE-68A0-429B-90E9-D14A033BCCA6}"/>
    <dgm:cxn modelId="{B2ABEFC4-8315-4C22-897D-07CE1684D28E}" type="presOf" srcId="{F131BD46-0552-4ECB-905D-BCE1F5988D08}" destId="{156CD5DC-D33B-4EA8-9077-B07A98D83765}" srcOrd="0" destOrd="1" presId="urn:microsoft.com/office/officeart/2005/8/layout/vList3"/>
    <dgm:cxn modelId="{128329C9-34BE-46D3-9779-9CA7611A111B}" srcId="{C7E8EA29-187C-44A7-BDA9-66D0F712FC85}" destId="{68417C1C-E5B0-4F49-A767-949F5D18506F}" srcOrd="0" destOrd="0" parTransId="{43DD4AC0-BCB8-41B8-B38A-CA9AFD38E238}" sibTransId="{0A316466-51D7-4496-AEFE-76736CD4B051}"/>
    <dgm:cxn modelId="{830720EF-A767-45A5-A87E-CB6D23F2A832}" type="presOf" srcId="{4E3E0F90-086E-4C96-B93D-1C1CE14CAECF}" destId="{156CD5DC-D33B-4EA8-9077-B07A98D83765}" srcOrd="0" destOrd="0" presId="urn:microsoft.com/office/officeart/2005/8/layout/vList3"/>
    <dgm:cxn modelId="{2BAE59EF-9D51-4FD7-95D1-B90EFC6340E2}" srcId="{83C16E52-B135-42A0-924C-A4466E97A46B}" destId="{920F9009-34C4-4708-A634-EA9710E68488}" srcOrd="2" destOrd="0" parTransId="{7059D21E-EA58-4243-BF31-DFCD6DFC0E9D}" sibTransId="{A7ADEE36-2CBC-4C48-BAD7-E2D707F483DA}"/>
    <dgm:cxn modelId="{3E642DF5-3343-4967-A11C-B0C94073E682}" type="presOf" srcId="{83C16E52-B135-42A0-924C-A4466E97A46B}" destId="{0D66F898-3E9F-4E0A-8EB0-88EA8206E907}" srcOrd="0" destOrd="0" presId="urn:microsoft.com/office/officeart/2005/8/layout/vList3"/>
    <dgm:cxn modelId="{ECAC38FE-4018-4438-9E0D-F9B71CE18BAE}" type="presOf" srcId="{68417C1C-E5B0-4F49-A767-949F5D18506F}" destId="{11D8AB5E-FD98-41CC-8BFF-DDD58588AF88}" srcOrd="0" destOrd="1" presId="urn:microsoft.com/office/officeart/2005/8/layout/vList3"/>
    <dgm:cxn modelId="{59308E63-C6C8-4062-8517-4261187A1F23}" type="presParOf" srcId="{0D66F898-3E9F-4E0A-8EB0-88EA8206E907}" destId="{EB0E22A1-2447-4715-9844-A7279802F881}" srcOrd="0" destOrd="0" presId="urn:microsoft.com/office/officeart/2005/8/layout/vList3"/>
    <dgm:cxn modelId="{C08D22AF-980B-412C-A333-C10F3B670F82}" type="presParOf" srcId="{EB0E22A1-2447-4715-9844-A7279802F881}" destId="{8423C660-CD3B-4C1E-AB8A-980375CB4ACF}" srcOrd="0" destOrd="0" presId="urn:microsoft.com/office/officeart/2005/8/layout/vList3"/>
    <dgm:cxn modelId="{FD366E50-2877-4CA6-AC03-77EAE3B45E3A}" type="presParOf" srcId="{EB0E22A1-2447-4715-9844-A7279802F881}" destId="{11D8AB5E-FD98-41CC-8BFF-DDD58588AF88}" srcOrd="1" destOrd="0" presId="urn:microsoft.com/office/officeart/2005/8/layout/vList3"/>
    <dgm:cxn modelId="{E9E603B5-1212-4B5F-B4FC-F880C3CBBBDB}" type="presParOf" srcId="{0D66F898-3E9F-4E0A-8EB0-88EA8206E907}" destId="{B4C76928-119A-4FD2-A8B4-3B5FDBC21443}" srcOrd="1" destOrd="0" presId="urn:microsoft.com/office/officeart/2005/8/layout/vList3"/>
    <dgm:cxn modelId="{B3AB4578-CEFF-453D-BBAE-357F1208E138}" type="presParOf" srcId="{0D66F898-3E9F-4E0A-8EB0-88EA8206E907}" destId="{6697E4D5-881F-444A-B647-A3DFC69FC1F2}" srcOrd="2" destOrd="0" presId="urn:microsoft.com/office/officeart/2005/8/layout/vList3"/>
    <dgm:cxn modelId="{04814888-A03E-4B32-9C77-F2D80F2FE52C}" type="presParOf" srcId="{6697E4D5-881F-444A-B647-A3DFC69FC1F2}" destId="{B67D4B7A-5275-4C6E-A2FD-6462D893003B}" srcOrd="0" destOrd="0" presId="urn:microsoft.com/office/officeart/2005/8/layout/vList3"/>
    <dgm:cxn modelId="{FED2FD87-E5C3-4372-88B6-242A02C1B016}" type="presParOf" srcId="{6697E4D5-881F-444A-B647-A3DFC69FC1F2}" destId="{156CD5DC-D33B-4EA8-9077-B07A98D83765}" srcOrd="1" destOrd="0" presId="urn:microsoft.com/office/officeart/2005/8/layout/vList3"/>
    <dgm:cxn modelId="{C31CD71B-DCC4-4C6F-8A51-B4606D7241E6}" type="presParOf" srcId="{0D66F898-3E9F-4E0A-8EB0-88EA8206E907}" destId="{4A248F4B-C7AA-41B1-9EAC-C0F226F0615C}" srcOrd="3" destOrd="0" presId="urn:microsoft.com/office/officeart/2005/8/layout/vList3"/>
    <dgm:cxn modelId="{26D57BFA-5C05-43BF-9A17-B71A4D26B6A1}" type="presParOf" srcId="{0D66F898-3E9F-4E0A-8EB0-88EA8206E907}" destId="{0FF052FA-55EE-4F86-A7DF-976C5F2E4338}" srcOrd="4" destOrd="0" presId="urn:microsoft.com/office/officeart/2005/8/layout/vList3"/>
    <dgm:cxn modelId="{65C9A722-F3DA-487D-BC69-750EA58881BC}" type="presParOf" srcId="{0FF052FA-55EE-4F86-A7DF-976C5F2E4338}" destId="{F4EC4842-CC35-4B76-9915-735ADAB58A23}" srcOrd="0" destOrd="0" presId="urn:microsoft.com/office/officeart/2005/8/layout/vList3"/>
    <dgm:cxn modelId="{031E8543-9897-443A-B02D-CC4C34016C13}" type="presParOf" srcId="{0FF052FA-55EE-4F86-A7DF-976C5F2E4338}" destId="{BFFB751D-D9C8-48EB-87BC-F223A3C92618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C16E52-B135-42A0-924C-A4466E97A46B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C7E8EA29-187C-44A7-BDA9-66D0F712FC8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pl-PL" sz="1100" b="1" dirty="0"/>
            <a:t>Mwy o gyfleoedd i ddysgu </a:t>
          </a:r>
          <a:endParaRPr lang="en-GB" sz="1100" b="1" dirty="0"/>
        </a:p>
      </dgm:t>
    </dgm:pt>
    <dgm:pt modelId="{8DF963F7-4A46-47A5-A305-7CAF4213CD0A}" type="parTrans" cxnId="{31D8B256-D57F-4D20-94DB-7AFFB092A308}">
      <dgm:prSet/>
      <dgm:spPr/>
      <dgm:t>
        <a:bodyPr/>
        <a:lstStyle/>
        <a:p>
          <a:endParaRPr lang="en-GB"/>
        </a:p>
      </dgm:t>
    </dgm:pt>
    <dgm:pt modelId="{6ACEDCFE-BB51-4C79-908D-452E4DA127B8}" type="sibTrans" cxnId="{31D8B256-D57F-4D20-94DB-7AFFB092A308}">
      <dgm:prSet/>
      <dgm:spPr/>
      <dgm:t>
        <a:bodyPr/>
        <a:lstStyle/>
        <a:p>
          <a:endParaRPr lang="en-GB"/>
        </a:p>
      </dgm:t>
    </dgm:pt>
    <dgm:pt modelId="{68417C1C-E5B0-4F49-A767-949F5D18506F}">
      <dgm:prSet phldrT="[Text]" custT="1"/>
      <dgm:spPr/>
      <dgm:t>
        <a:bodyPr/>
        <a:lstStyle/>
        <a:p>
          <a:r>
            <a:rPr lang="en-GB" sz="900" dirty="0" err="1"/>
            <a:t>Boddhad</a:t>
          </a:r>
          <a:r>
            <a:rPr lang="en-GB" sz="900" dirty="0"/>
            <a:t> </a:t>
          </a:r>
          <a:r>
            <a:rPr lang="en-GB" sz="900" dirty="0" err="1"/>
            <a:t>personol</a:t>
          </a:r>
          <a:r>
            <a:rPr lang="en-GB" sz="900" dirty="0"/>
            <a:t> a </a:t>
          </a:r>
          <a:r>
            <a:rPr lang="en-GB" sz="900" dirty="0" err="1"/>
            <a:t>budd</a:t>
          </a:r>
          <a:r>
            <a:rPr lang="en-GB" sz="900" dirty="0"/>
            <a:t> </a:t>
          </a:r>
          <a:r>
            <a:rPr lang="en-GB" sz="900" dirty="0" err="1"/>
            <a:t>ariannol</a:t>
          </a:r>
          <a:r>
            <a:rPr lang="en-GB" sz="900" dirty="0"/>
            <a:t> </a:t>
          </a:r>
          <a:r>
            <a:rPr lang="en-GB" sz="900" dirty="0" err="1"/>
            <a:t>hirdymor</a:t>
          </a:r>
          <a:endParaRPr lang="en-GB" sz="900" dirty="0"/>
        </a:p>
      </dgm:t>
    </dgm:pt>
    <dgm:pt modelId="{43DD4AC0-BCB8-41B8-B38A-CA9AFD38E238}" type="parTrans" cxnId="{128329C9-34BE-46D3-9779-9CA7611A111B}">
      <dgm:prSet/>
      <dgm:spPr/>
      <dgm:t>
        <a:bodyPr/>
        <a:lstStyle/>
        <a:p>
          <a:endParaRPr lang="en-GB"/>
        </a:p>
      </dgm:t>
    </dgm:pt>
    <dgm:pt modelId="{0A316466-51D7-4496-AEFE-76736CD4B051}" type="sibTrans" cxnId="{128329C9-34BE-46D3-9779-9CA7611A111B}">
      <dgm:prSet/>
      <dgm:spPr/>
      <dgm:t>
        <a:bodyPr/>
        <a:lstStyle/>
        <a:p>
          <a:endParaRPr lang="en-GB"/>
        </a:p>
      </dgm:t>
    </dgm:pt>
    <dgm:pt modelId="{F9BE49CF-784B-4DA9-B17D-8401F8E7AAC1}">
      <dgm:prSet phldrT="[Text]" custT="1"/>
      <dgm:spPr/>
      <dgm:t>
        <a:bodyPr/>
        <a:lstStyle/>
        <a:p>
          <a:r>
            <a:rPr lang="pl-PL" sz="1050" b="1" dirty="0"/>
            <a:t>Mwy o gyfleoedd i ddysgu </a:t>
          </a:r>
          <a:endParaRPr lang="en-GB" sz="1050" b="1" dirty="0"/>
        </a:p>
      </dgm:t>
    </dgm:pt>
    <dgm:pt modelId="{0245A7F6-7F3D-4BDA-88E5-B0887E58902C}" type="parTrans" cxnId="{455CC52A-B72D-4E03-B123-BB3DC9A2868F}">
      <dgm:prSet/>
      <dgm:spPr/>
      <dgm:t>
        <a:bodyPr/>
        <a:lstStyle/>
        <a:p>
          <a:endParaRPr lang="en-GB"/>
        </a:p>
      </dgm:t>
    </dgm:pt>
    <dgm:pt modelId="{053D5487-C0FF-4528-BD52-A74853C50998}" type="sibTrans" cxnId="{455CC52A-B72D-4E03-B123-BB3DC9A2868F}">
      <dgm:prSet/>
      <dgm:spPr/>
      <dgm:t>
        <a:bodyPr/>
        <a:lstStyle/>
        <a:p>
          <a:endParaRPr lang="en-GB"/>
        </a:p>
      </dgm:t>
    </dgm:pt>
    <dgm:pt modelId="{00927430-2296-4823-A5A8-6B760A1EF58C}">
      <dgm:prSet phldrT="[Text]"/>
      <dgm:spPr/>
      <dgm:t>
        <a:bodyPr/>
        <a:lstStyle/>
        <a:p>
          <a:pPr>
            <a:lnSpc>
              <a:spcPct val="50000"/>
            </a:lnSpc>
          </a:pPr>
          <a:r>
            <a:rPr lang="cy-GB" sz="900" dirty="0"/>
            <a:t>Ar gyfer iechyd corfforol a meddyliol</a:t>
          </a:r>
          <a:endParaRPr lang="en-GB" sz="900" b="0" dirty="0"/>
        </a:p>
      </dgm:t>
    </dgm:pt>
    <dgm:pt modelId="{E715B905-6D88-4A67-A6AB-D4A20A78CB29}" type="parTrans" cxnId="{0D286815-5799-4511-9E1B-D02DAACEAA4B}">
      <dgm:prSet/>
      <dgm:spPr/>
      <dgm:t>
        <a:bodyPr/>
        <a:lstStyle/>
        <a:p>
          <a:endParaRPr lang="en-GB"/>
        </a:p>
      </dgm:t>
    </dgm:pt>
    <dgm:pt modelId="{28FB5D00-E028-4E95-8248-2A729A8557E7}" type="sibTrans" cxnId="{0D286815-5799-4511-9E1B-D02DAACEAA4B}">
      <dgm:prSet/>
      <dgm:spPr/>
      <dgm:t>
        <a:bodyPr/>
        <a:lstStyle/>
        <a:p>
          <a:endParaRPr lang="en-GB"/>
        </a:p>
      </dgm:t>
    </dgm:pt>
    <dgm:pt modelId="{0D66F898-3E9F-4E0A-8EB0-88EA8206E907}" type="pres">
      <dgm:prSet presAssocID="{83C16E52-B135-42A0-924C-A4466E97A46B}" presName="linearFlow" presStyleCnt="0">
        <dgm:presLayoutVars>
          <dgm:dir/>
          <dgm:resizeHandles val="exact"/>
        </dgm:presLayoutVars>
      </dgm:prSet>
      <dgm:spPr/>
    </dgm:pt>
    <dgm:pt modelId="{EB0E22A1-2447-4715-9844-A7279802F881}" type="pres">
      <dgm:prSet presAssocID="{C7E8EA29-187C-44A7-BDA9-66D0F712FC85}" presName="composite" presStyleCnt="0"/>
      <dgm:spPr/>
    </dgm:pt>
    <dgm:pt modelId="{8423C660-CD3B-4C1E-AB8A-980375CB4ACF}" type="pres">
      <dgm:prSet presAssocID="{C7E8EA29-187C-44A7-BDA9-66D0F712FC85}" presName="imgShp" presStyleLbl="fgImgPlace1" presStyleIdx="0" presStyleCnt="2"/>
      <dgm:spPr/>
    </dgm:pt>
    <dgm:pt modelId="{11D8AB5E-FD98-41CC-8BFF-DDD58588AF88}" type="pres">
      <dgm:prSet presAssocID="{C7E8EA29-187C-44A7-BDA9-66D0F712FC85}" presName="txShp" presStyleLbl="node1" presStyleIdx="0" presStyleCnt="2" custScaleX="102403" custScaleY="92676">
        <dgm:presLayoutVars>
          <dgm:bulletEnabled val="1"/>
        </dgm:presLayoutVars>
      </dgm:prSet>
      <dgm:spPr/>
    </dgm:pt>
    <dgm:pt modelId="{B4C76928-119A-4FD2-A8B4-3B5FDBC21443}" type="pres">
      <dgm:prSet presAssocID="{6ACEDCFE-BB51-4C79-908D-452E4DA127B8}" presName="spacing" presStyleCnt="0"/>
      <dgm:spPr/>
    </dgm:pt>
    <dgm:pt modelId="{7ED4A68C-8217-40B4-9621-34D9D543F2DB}" type="pres">
      <dgm:prSet presAssocID="{F9BE49CF-784B-4DA9-B17D-8401F8E7AAC1}" presName="composite" presStyleCnt="0"/>
      <dgm:spPr/>
    </dgm:pt>
    <dgm:pt modelId="{18918227-4E99-4453-AF9D-DED6CE56450D}" type="pres">
      <dgm:prSet presAssocID="{F9BE49CF-784B-4DA9-B17D-8401F8E7AAC1}" presName="imgShp" presStyleLbl="fgImgPlace1" presStyleIdx="1" presStyleCnt="2"/>
      <dgm:spPr/>
    </dgm:pt>
    <dgm:pt modelId="{F0588692-70BD-4CBE-83E8-7B29D83F8194}" type="pres">
      <dgm:prSet presAssocID="{F9BE49CF-784B-4DA9-B17D-8401F8E7AAC1}" presName="txShp" presStyleLbl="node1" presStyleIdx="1" presStyleCnt="2" custScaleX="102403" custScaleY="92676">
        <dgm:presLayoutVars>
          <dgm:bulletEnabled val="1"/>
        </dgm:presLayoutVars>
      </dgm:prSet>
      <dgm:spPr/>
    </dgm:pt>
  </dgm:ptLst>
  <dgm:cxnLst>
    <dgm:cxn modelId="{0D286815-5799-4511-9E1B-D02DAACEAA4B}" srcId="{C7E8EA29-187C-44A7-BDA9-66D0F712FC85}" destId="{00927430-2296-4823-A5A8-6B760A1EF58C}" srcOrd="0" destOrd="0" parTransId="{E715B905-6D88-4A67-A6AB-D4A20A78CB29}" sibTransId="{28FB5D00-E028-4E95-8248-2A729A8557E7}"/>
    <dgm:cxn modelId="{455CC52A-B72D-4E03-B123-BB3DC9A2868F}" srcId="{83C16E52-B135-42A0-924C-A4466E97A46B}" destId="{F9BE49CF-784B-4DA9-B17D-8401F8E7AAC1}" srcOrd="1" destOrd="0" parTransId="{0245A7F6-7F3D-4BDA-88E5-B0887E58902C}" sibTransId="{053D5487-C0FF-4528-BD52-A74853C50998}"/>
    <dgm:cxn modelId="{31D8B256-D57F-4D20-94DB-7AFFB092A308}" srcId="{83C16E52-B135-42A0-924C-A4466E97A46B}" destId="{C7E8EA29-187C-44A7-BDA9-66D0F712FC85}" srcOrd="0" destOrd="0" parTransId="{8DF963F7-4A46-47A5-A305-7CAF4213CD0A}" sibTransId="{6ACEDCFE-BB51-4C79-908D-452E4DA127B8}"/>
    <dgm:cxn modelId="{DF69A08C-E102-4D33-BEED-6418096FE294}" type="presOf" srcId="{68417C1C-E5B0-4F49-A767-949F5D18506F}" destId="{F0588692-70BD-4CBE-83E8-7B29D83F8194}" srcOrd="0" destOrd="1" presId="urn:microsoft.com/office/officeart/2005/8/layout/vList3"/>
    <dgm:cxn modelId="{F218EA97-8998-4259-B8BF-6E52DA1949A4}" type="presOf" srcId="{C7E8EA29-187C-44A7-BDA9-66D0F712FC85}" destId="{11D8AB5E-FD98-41CC-8BFF-DDD58588AF88}" srcOrd="0" destOrd="0" presId="urn:microsoft.com/office/officeart/2005/8/layout/vList3"/>
    <dgm:cxn modelId="{16579899-54A6-4344-A6F6-CA0AE1EFAD99}" type="presOf" srcId="{F9BE49CF-784B-4DA9-B17D-8401F8E7AAC1}" destId="{F0588692-70BD-4CBE-83E8-7B29D83F8194}" srcOrd="0" destOrd="0" presId="urn:microsoft.com/office/officeart/2005/8/layout/vList3"/>
    <dgm:cxn modelId="{128329C9-34BE-46D3-9779-9CA7611A111B}" srcId="{F9BE49CF-784B-4DA9-B17D-8401F8E7AAC1}" destId="{68417C1C-E5B0-4F49-A767-949F5D18506F}" srcOrd="0" destOrd="0" parTransId="{43DD4AC0-BCB8-41B8-B38A-CA9AFD38E238}" sibTransId="{0A316466-51D7-4496-AEFE-76736CD4B051}"/>
    <dgm:cxn modelId="{151BF7E4-A536-482B-A036-91974250B5DA}" type="presOf" srcId="{00927430-2296-4823-A5A8-6B760A1EF58C}" destId="{11D8AB5E-FD98-41CC-8BFF-DDD58588AF88}" srcOrd="0" destOrd="1" presId="urn:microsoft.com/office/officeart/2005/8/layout/vList3"/>
    <dgm:cxn modelId="{3E642DF5-3343-4967-A11C-B0C94073E682}" type="presOf" srcId="{83C16E52-B135-42A0-924C-A4466E97A46B}" destId="{0D66F898-3E9F-4E0A-8EB0-88EA8206E907}" srcOrd="0" destOrd="0" presId="urn:microsoft.com/office/officeart/2005/8/layout/vList3"/>
    <dgm:cxn modelId="{59308E63-C6C8-4062-8517-4261187A1F23}" type="presParOf" srcId="{0D66F898-3E9F-4E0A-8EB0-88EA8206E907}" destId="{EB0E22A1-2447-4715-9844-A7279802F881}" srcOrd="0" destOrd="0" presId="urn:microsoft.com/office/officeart/2005/8/layout/vList3"/>
    <dgm:cxn modelId="{C08D22AF-980B-412C-A333-C10F3B670F82}" type="presParOf" srcId="{EB0E22A1-2447-4715-9844-A7279802F881}" destId="{8423C660-CD3B-4C1E-AB8A-980375CB4ACF}" srcOrd="0" destOrd="0" presId="urn:microsoft.com/office/officeart/2005/8/layout/vList3"/>
    <dgm:cxn modelId="{FD366E50-2877-4CA6-AC03-77EAE3B45E3A}" type="presParOf" srcId="{EB0E22A1-2447-4715-9844-A7279802F881}" destId="{11D8AB5E-FD98-41CC-8BFF-DDD58588AF88}" srcOrd="1" destOrd="0" presId="urn:microsoft.com/office/officeart/2005/8/layout/vList3"/>
    <dgm:cxn modelId="{E9E603B5-1212-4B5F-B4FC-F880C3CBBBDB}" type="presParOf" srcId="{0D66F898-3E9F-4E0A-8EB0-88EA8206E907}" destId="{B4C76928-119A-4FD2-A8B4-3B5FDBC21443}" srcOrd="1" destOrd="0" presId="urn:microsoft.com/office/officeart/2005/8/layout/vList3"/>
    <dgm:cxn modelId="{5999713A-3C92-412B-91D0-12D3745C9DCC}" type="presParOf" srcId="{0D66F898-3E9F-4E0A-8EB0-88EA8206E907}" destId="{7ED4A68C-8217-40B4-9621-34D9D543F2DB}" srcOrd="2" destOrd="0" presId="urn:microsoft.com/office/officeart/2005/8/layout/vList3"/>
    <dgm:cxn modelId="{208F3F7A-4675-498E-8E7A-5577886E53D3}" type="presParOf" srcId="{7ED4A68C-8217-40B4-9621-34D9D543F2DB}" destId="{18918227-4E99-4453-AF9D-DED6CE56450D}" srcOrd="0" destOrd="0" presId="urn:microsoft.com/office/officeart/2005/8/layout/vList3"/>
    <dgm:cxn modelId="{B3F67206-8FA0-4BAD-9C86-2FC62EE6E375}" type="presParOf" srcId="{7ED4A68C-8217-40B4-9621-34D9D543F2DB}" destId="{F0588692-70BD-4CBE-83E8-7B29D83F819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AB5E-FD98-41CC-8BFF-DDD58588AF88}">
      <dsp:nvSpPr>
        <dsp:cNvPr id="0" name=""/>
        <dsp:cNvSpPr/>
      </dsp:nvSpPr>
      <dsp:spPr>
        <a:xfrm rot="10800000">
          <a:off x="932390" y="104"/>
          <a:ext cx="3128823" cy="5772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35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Mesurau</a:t>
          </a:r>
          <a:r>
            <a:rPr lang="en-GB" sz="1700" b="1" kern="1200" dirty="0"/>
            <a:t> </a:t>
          </a:r>
          <a:r>
            <a:rPr lang="en-GB" sz="1700" b="1" kern="1200" dirty="0" err="1"/>
            <a:t>cyni</a:t>
          </a:r>
          <a:endParaRPr lang="en-GB" sz="1700" b="1" kern="1200" dirty="0"/>
        </a:p>
      </dsp:txBody>
      <dsp:txXfrm rot="10800000">
        <a:off x="1076693" y="104"/>
        <a:ext cx="2984520" cy="577212"/>
      </dsp:txXfrm>
    </dsp:sp>
    <dsp:sp modelId="{8423C660-CD3B-4C1E-AB8A-980375CB4ACF}">
      <dsp:nvSpPr>
        <dsp:cNvPr id="0" name=""/>
        <dsp:cNvSpPr/>
      </dsp:nvSpPr>
      <dsp:spPr>
        <a:xfrm>
          <a:off x="643783" y="104"/>
          <a:ext cx="577212" cy="57721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78170-CB65-4E13-979D-60B1A0AE6E8A}">
      <dsp:nvSpPr>
        <dsp:cNvPr id="0" name=""/>
        <dsp:cNvSpPr/>
      </dsp:nvSpPr>
      <dsp:spPr>
        <a:xfrm rot="10800000">
          <a:off x="932390" y="749618"/>
          <a:ext cx="3128823" cy="5772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35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COVID-19</a:t>
          </a:r>
        </a:p>
      </dsp:txBody>
      <dsp:txXfrm rot="10800000">
        <a:off x="1076693" y="749618"/>
        <a:ext cx="2984520" cy="577212"/>
      </dsp:txXfrm>
    </dsp:sp>
    <dsp:sp modelId="{127C41C1-0A6D-42A7-8B70-1E88B19A8B31}">
      <dsp:nvSpPr>
        <dsp:cNvPr id="0" name=""/>
        <dsp:cNvSpPr/>
      </dsp:nvSpPr>
      <dsp:spPr>
        <a:xfrm>
          <a:off x="643783" y="749618"/>
          <a:ext cx="577212" cy="57721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D0DA9-FCD8-429F-89DE-03B488BB392B}">
      <dsp:nvSpPr>
        <dsp:cNvPr id="0" name=""/>
        <dsp:cNvSpPr/>
      </dsp:nvSpPr>
      <dsp:spPr>
        <a:xfrm rot="10800000">
          <a:off x="932390" y="1499133"/>
          <a:ext cx="3128823" cy="577212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35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Yr</a:t>
          </a:r>
          <a:r>
            <a:rPr lang="en-GB" sz="1700" b="1" kern="1200" dirty="0"/>
            <a:t> </a:t>
          </a:r>
          <a:r>
            <a:rPr lang="en-GB" sz="1700" b="1" kern="1200" dirty="0" err="1"/>
            <a:t>argyfwng</a:t>
          </a:r>
          <a:r>
            <a:rPr lang="en-GB" sz="1700" b="1" kern="1200" dirty="0"/>
            <a:t> </a:t>
          </a:r>
          <a:r>
            <a:rPr lang="en-GB" sz="1700" b="1" kern="1200" dirty="0" err="1"/>
            <a:t>costau</a:t>
          </a:r>
          <a:r>
            <a:rPr lang="en-GB" sz="1700" b="1" kern="1200" dirty="0"/>
            <a:t> </a:t>
          </a:r>
          <a:r>
            <a:rPr lang="en-GB" sz="1700" b="1" kern="1200" dirty="0" err="1"/>
            <a:t>byw</a:t>
          </a:r>
          <a:endParaRPr lang="en-GB" sz="1700" b="1" kern="1200" dirty="0"/>
        </a:p>
      </dsp:txBody>
      <dsp:txXfrm rot="10800000">
        <a:off x="1076693" y="1499133"/>
        <a:ext cx="2984520" cy="577212"/>
      </dsp:txXfrm>
    </dsp:sp>
    <dsp:sp modelId="{FB36C149-64E3-4A70-A4E4-4E195E5DBA8B}">
      <dsp:nvSpPr>
        <dsp:cNvPr id="0" name=""/>
        <dsp:cNvSpPr/>
      </dsp:nvSpPr>
      <dsp:spPr>
        <a:xfrm>
          <a:off x="643783" y="1499133"/>
          <a:ext cx="577212" cy="577212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D83F-23B0-4DE4-A547-21E0F2720861}">
      <dsp:nvSpPr>
        <dsp:cNvPr id="0" name=""/>
        <dsp:cNvSpPr/>
      </dsp:nvSpPr>
      <dsp:spPr>
        <a:xfrm>
          <a:off x="0" y="107726"/>
          <a:ext cx="3344029" cy="641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Cynllunio</a:t>
          </a:r>
          <a:r>
            <a:rPr lang="en-GB" sz="900" kern="1200" dirty="0"/>
            <a:t> </a:t>
          </a:r>
          <a:r>
            <a:rPr lang="en-GB" sz="900" kern="1200" dirty="0" err="1"/>
            <a:t>ariannol</a:t>
          </a:r>
          <a:endParaRPr lang="en-GB" sz="900" kern="1200" dirty="0"/>
        </a:p>
      </dsp:txBody>
      <dsp:txXfrm>
        <a:off x="31316" y="139042"/>
        <a:ext cx="3281397" cy="578888"/>
      </dsp:txXfrm>
    </dsp:sp>
    <dsp:sp modelId="{C8E68BF6-AE8C-4FF7-A303-3F12EB67477A}">
      <dsp:nvSpPr>
        <dsp:cNvPr id="0" name=""/>
        <dsp:cNvSpPr/>
      </dsp:nvSpPr>
      <dsp:spPr>
        <a:xfrm>
          <a:off x="0" y="761537"/>
          <a:ext cx="3344029" cy="641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900" kern="1200" dirty="0"/>
            <a:t>Diffyg arian neu ragwelediad o ddiffyg arian</a:t>
          </a:r>
          <a:endParaRPr lang="en-GB" sz="900" kern="1200" dirty="0"/>
        </a:p>
      </dsp:txBody>
      <dsp:txXfrm>
        <a:off x="31316" y="792853"/>
        <a:ext cx="3281397" cy="578888"/>
      </dsp:txXfrm>
    </dsp:sp>
    <dsp:sp modelId="{E4B66DEB-FA0E-4A5D-97C7-E38B837CD611}">
      <dsp:nvSpPr>
        <dsp:cNvPr id="0" name=""/>
        <dsp:cNvSpPr/>
      </dsp:nvSpPr>
      <dsp:spPr>
        <a:xfrm>
          <a:off x="0" y="1428978"/>
          <a:ext cx="3344029" cy="7127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900" kern="1200" dirty="0"/>
            <a:t>Gwaith, prifysgol a'r cydbwysedd rhwng y ddau</a:t>
          </a:r>
          <a:endParaRPr lang="en-GB" sz="900" kern="1200" dirty="0"/>
        </a:p>
      </dsp:txBody>
      <dsp:txXfrm>
        <a:off x="34796" y="1463774"/>
        <a:ext cx="3274437" cy="643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D83F-23B0-4DE4-A547-21E0F2720861}">
      <dsp:nvSpPr>
        <dsp:cNvPr id="0" name=""/>
        <dsp:cNvSpPr/>
      </dsp:nvSpPr>
      <dsp:spPr>
        <a:xfrm>
          <a:off x="0" y="81000"/>
          <a:ext cx="3344029" cy="588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Yr</a:t>
          </a:r>
          <a:r>
            <a:rPr lang="en-GB" sz="900" kern="1200" dirty="0"/>
            <a:t> </a:t>
          </a:r>
          <a:r>
            <a:rPr lang="en-GB" sz="900" kern="1200" dirty="0" err="1"/>
            <a:t>anallu</a:t>
          </a:r>
          <a:r>
            <a:rPr lang="en-GB" sz="900" kern="1200" dirty="0"/>
            <a:t> </a:t>
          </a:r>
          <a:r>
            <a:rPr lang="en-GB" sz="900" kern="1200" dirty="0" err="1"/>
            <a:t>i</a:t>
          </a:r>
          <a:r>
            <a:rPr lang="en-GB" sz="900" kern="1200" dirty="0"/>
            <a:t> </a:t>
          </a:r>
          <a:r>
            <a:rPr lang="en-GB" sz="900" kern="1200" dirty="0" err="1"/>
            <a:t>gael</a:t>
          </a:r>
          <a:r>
            <a:rPr lang="en-GB" sz="900" kern="1200" dirty="0"/>
            <a:t> </a:t>
          </a:r>
          <a:r>
            <a:rPr lang="en-GB" sz="900" kern="1200" dirty="0" err="1"/>
            <a:t>swydd</a:t>
          </a:r>
          <a:r>
            <a:rPr lang="en-GB" sz="900" kern="1200" dirty="0"/>
            <a:t> </a:t>
          </a:r>
          <a:r>
            <a:rPr lang="en-GB" sz="900" kern="1200" dirty="0" err="1"/>
            <a:t>oherwydd</a:t>
          </a:r>
          <a:r>
            <a:rPr lang="en-GB" sz="900" kern="1200" dirty="0"/>
            <a:t> </a:t>
          </a:r>
          <a:r>
            <a:rPr lang="en-GB" sz="900" kern="1200" dirty="0" err="1"/>
            <a:t>diffyg</a:t>
          </a:r>
          <a:r>
            <a:rPr lang="en-GB" sz="900" kern="1200" dirty="0"/>
            <a:t> </a:t>
          </a:r>
          <a:r>
            <a:rPr lang="en-GB" sz="900" kern="1200" dirty="0" err="1"/>
            <a:t>profiad</a:t>
          </a:r>
          <a:r>
            <a:rPr lang="en-GB" sz="900" kern="1200" dirty="0"/>
            <a:t>, a </a:t>
          </a:r>
          <a:r>
            <a:rPr lang="en-GB" sz="900" kern="1200" dirty="0" err="1"/>
            <a:t>oedd</a:t>
          </a:r>
          <a:r>
            <a:rPr lang="en-GB" sz="900" kern="1200" dirty="0"/>
            <a:t> </a:t>
          </a:r>
          <a:r>
            <a:rPr lang="en-GB" sz="900" kern="1200" dirty="0" err="1"/>
            <a:t>yn</a:t>
          </a:r>
          <a:r>
            <a:rPr lang="en-GB" sz="900" kern="1200" dirty="0"/>
            <a:t> </a:t>
          </a:r>
          <a:r>
            <a:rPr lang="en-GB" sz="900" kern="1200" dirty="0" err="1"/>
            <a:t>ei</a:t>
          </a:r>
          <a:r>
            <a:rPr lang="en-GB" sz="900" kern="1200" dirty="0"/>
            <a:t> </a:t>
          </a:r>
          <a:r>
            <a:rPr lang="en-GB" sz="900" kern="1200" dirty="0" err="1"/>
            <a:t>dro</a:t>
          </a:r>
          <a:r>
            <a:rPr lang="en-GB" sz="900" kern="1200" dirty="0"/>
            <a:t> </a:t>
          </a:r>
          <a:r>
            <a:rPr lang="en-GB" sz="900" kern="1200" dirty="0" err="1"/>
            <a:t>yn</a:t>
          </a:r>
          <a:r>
            <a:rPr lang="en-GB" sz="900" kern="1200" dirty="0"/>
            <a:t> </a:t>
          </a:r>
          <a:r>
            <a:rPr lang="en-GB" sz="900" kern="1200" dirty="0" err="1"/>
            <a:t>eu</a:t>
          </a:r>
          <a:r>
            <a:rPr lang="en-GB" sz="900" kern="1200" dirty="0"/>
            <a:t> </a:t>
          </a:r>
          <a:r>
            <a:rPr lang="en-GB" sz="900" kern="1200" dirty="0" err="1"/>
            <a:t>hatal</a:t>
          </a:r>
          <a:r>
            <a:rPr lang="en-GB" sz="900" kern="1200" dirty="0"/>
            <a:t> </a:t>
          </a:r>
          <a:r>
            <a:rPr lang="en-GB" sz="900" kern="1200" dirty="0" err="1"/>
            <a:t>rhag</a:t>
          </a:r>
          <a:r>
            <a:rPr lang="en-GB" sz="900" kern="1200" dirty="0"/>
            <a:t> </a:t>
          </a:r>
          <a:r>
            <a:rPr lang="en-GB" sz="900" kern="1200" dirty="0" err="1"/>
            <a:t>cael</a:t>
          </a:r>
          <a:r>
            <a:rPr lang="en-GB" sz="900" kern="1200" dirty="0"/>
            <a:t> </a:t>
          </a:r>
          <a:r>
            <a:rPr lang="en-GB" sz="900" kern="1200" dirty="0" err="1"/>
            <a:t>profiad</a:t>
          </a:r>
          <a:r>
            <a:rPr lang="en-GB" sz="900" kern="1200" dirty="0"/>
            <a:t> </a:t>
          </a:r>
          <a:r>
            <a:rPr lang="en-GB" sz="900" kern="1200" dirty="0" err="1"/>
            <a:t>perthnasol</a:t>
          </a:r>
          <a:r>
            <a:rPr lang="en-GB" sz="900" kern="1200" dirty="0"/>
            <a:t>, a </a:t>
          </a:r>
          <a:r>
            <a:rPr lang="en-GB" sz="900" kern="1200" dirty="0" err="1"/>
            <a:t>phryderon</a:t>
          </a:r>
          <a:r>
            <a:rPr lang="en-GB" sz="900" kern="1200" dirty="0"/>
            <a:t> </a:t>
          </a:r>
          <a:r>
            <a:rPr lang="en-GB" sz="900" kern="1200" dirty="0" err="1"/>
            <a:t>ynghylch</a:t>
          </a:r>
          <a:r>
            <a:rPr lang="en-GB" sz="900" kern="1200" dirty="0"/>
            <a:t> </a:t>
          </a:r>
          <a:r>
            <a:rPr lang="en-GB" sz="900" kern="1200" dirty="0" err="1"/>
            <a:t>dod</a:t>
          </a:r>
          <a:r>
            <a:rPr lang="en-GB" sz="900" kern="1200" dirty="0"/>
            <a:t> o </a:t>
          </a:r>
          <a:r>
            <a:rPr lang="en-GB" sz="900" kern="1200" dirty="0" err="1"/>
            <a:t>hyd</a:t>
          </a:r>
          <a:r>
            <a:rPr lang="en-GB" sz="900" kern="1200" dirty="0"/>
            <a:t> </a:t>
          </a:r>
          <a:r>
            <a:rPr lang="en-GB" sz="900" kern="1200" dirty="0" err="1"/>
            <a:t>i</a:t>
          </a:r>
          <a:r>
            <a:rPr lang="en-GB" sz="900" kern="1200" dirty="0"/>
            <a:t> </a:t>
          </a:r>
          <a:r>
            <a:rPr lang="en-GB" sz="900" kern="1200" dirty="0" err="1"/>
            <a:t>waith</a:t>
          </a:r>
          <a:r>
            <a:rPr lang="en-GB" sz="900" kern="1200" dirty="0"/>
            <a:t> </a:t>
          </a:r>
          <a:r>
            <a:rPr lang="en-GB" sz="900" kern="1200" dirty="0" err="1"/>
            <a:t>yn</a:t>
          </a:r>
          <a:r>
            <a:rPr lang="en-GB" sz="900" kern="1200" dirty="0"/>
            <a:t> y </a:t>
          </a:r>
          <a:r>
            <a:rPr lang="en-GB" sz="900" kern="1200" dirty="0" err="1"/>
            <a:t>dyfodol</a:t>
          </a:r>
          <a:endParaRPr lang="en-GB" sz="900" kern="1200" dirty="0"/>
        </a:p>
      </dsp:txBody>
      <dsp:txXfrm>
        <a:off x="28746" y="109746"/>
        <a:ext cx="3286537" cy="531381"/>
      </dsp:txXfrm>
    </dsp:sp>
    <dsp:sp modelId="{C8E68BF6-AE8C-4FF7-A303-3F12EB67477A}">
      <dsp:nvSpPr>
        <dsp:cNvPr id="0" name=""/>
        <dsp:cNvSpPr/>
      </dsp:nvSpPr>
      <dsp:spPr>
        <a:xfrm>
          <a:off x="0" y="698673"/>
          <a:ext cx="3344029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900" kern="1200" dirty="0"/>
            <a:t>Normau cymdeithasol sy’n ymwneud ag arian a statws, wedi'u mwyhau gan gynrychioliadau'r cyfryngau o incwm pobl ifanc</a:t>
          </a:r>
          <a:endParaRPr lang="en-GB" sz="900" kern="1200" dirty="0"/>
        </a:p>
      </dsp:txBody>
      <dsp:txXfrm>
        <a:off x="34840" y="733513"/>
        <a:ext cx="3274349" cy="644020"/>
      </dsp:txXfrm>
    </dsp:sp>
    <dsp:sp modelId="{0E18B2DC-4CB6-403F-9392-1995EFA2BA88}">
      <dsp:nvSpPr>
        <dsp:cNvPr id="0" name=""/>
        <dsp:cNvSpPr/>
      </dsp:nvSpPr>
      <dsp:spPr>
        <a:xfrm>
          <a:off x="0" y="1441173"/>
          <a:ext cx="3344029" cy="713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900" kern="1200" dirty="0"/>
            <a:t>Hyder isel yn eu dealltwriaeth o faterion ariannol</a:t>
          </a:r>
          <a:endParaRPr lang="en-GB" sz="900" kern="1200" dirty="0"/>
        </a:p>
      </dsp:txBody>
      <dsp:txXfrm>
        <a:off x="34840" y="1476013"/>
        <a:ext cx="3274349" cy="644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AB5E-FD98-41CC-8BFF-DDD58588AF88}">
      <dsp:nvSpPr>
        <dsp:cNvPr id="0" name=""/>
        <dsp:cNvSpPr/>
      </dsp:nvSpPr>
      <dsp:spPr>
        <a:xfrm rot="10800000">
          <a:off x="834674" y="176"/>
          <a:ext cx="3204008" cy="4119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9" tIns="41910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 err="1"/>
            <a:t>Mwy</a:t>
          </a:r>
          <a:r>
            <a:rPr lang="en-GB" sz="1100" b="1" kern="1200" dirty="0"/>
            <a:t> o </a:t>
          </a:r>
          <a:r>
            <a:rPr lang="en-GB" sz="1100" b="1" kern="1200" dirty="0" err="1"/>
            <a:t>ddiogelwch</a:t>
          </a:r>
          <a:r>
            <a:rPr lang="en-GB" sz="1100" b="1" kern="1200" dirty="0"/>
            <a:t> </a:t>
          </a: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 err="1"/>
            <a:t>Lleddfu</a:t>
          </a:r>
          <a:r>
            <a:rPr lang="en-GB" sz="900" kern="1200" dirty="0"/>
            <a:t> </a:t>
          </a:r>
          <a:r>
            <a:rPr lang="en-GB" sz="900" kern="1200" dirty="0" err="1"/>
            <a:t>straen</a:t>
          </a:r>
          <a:endParaRPr lang="en-GB" sz="900" kern="1200" dirty="0"/>
        </a:p>
      </dsp:txBody>
      <dsp:txXfrm rot="10800000">
        <a:off x="937650" y="176"/>
        <a:ext cx="3101032" cy="411905"/>
      </dsp:txXfrm>
    </dsp:sp>
    <dsp:sp modelId="{8423C660-CD3B-4C1E-AB8A-980375CB4ACF}">
      <dsp:nvSpPr>
        <dsp:cNvPr id="0" name=""/>
        <dsp:cNvSpPr/>
      </dsp:nvSpPr>
      <dsp:spPr>
        <a:xfrm>
          <a:off x="666314" y="176"/>
          <a:ext cx="411905" cy="4119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CD5DC-D33B-4EA8-9077-B07A98D83765}">
      <dsp:nvSpPr>
        <dsp:cNvPr id="0" name=""/>
        <dsp:cNvSpPr/>
      </dsp:nvSpPr>
      <dsp:spPr>
        <a:xfrm rot="10800000">
          <a:off x="834674" y="515057"/>
          <a:ext cx="3204008" cy="4119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9" tIns="41910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 err="1"/>
            <a:t>Cydbwysedd</a:t>
          </a:r>
          <a:r>
            <a:rPr lang="en-GB" sz="1100" b="1" kern="1200" dirty="0"/>
            <a:t> </a:t>
          </a:r>
          <a:r>
            <a:rPr lang="en-GB" sz="1100" b="1" kern="1200" dirty="0" err="1"/>
            <a:t>gwaith</a:t>
          </a:r>
          <a:r>
            <a:rPr lang="en-GB" sz="1100" b="1" kern="1200" dirty="0"/>
            <a:t>/</a:t>
          </a:r>
          <a:r>
            <a:rPr lang="en-GB" sz="1100" b="1" kern="1200" dirty="0" err="1"/>
            <a:t>astudio</a:t>
          </a:r>
          <a:r>
            <a:rPr lang="en-GB" sz="1100" b="1" kern="1200" dirty="0"/>
            <a:t>/</a:t>
          </a:r>
          <a:r>
            <a:rPr lang="en-GB" sz="1100" b="1" kern="1200" dirty="0" err="1"/>
            <a:t>bywyd</a:t>
          </a:r>
          <a:r>
            <a:rPr lang="en-GB" sz="1100" b="1" kern="1200" dirty="0"/>
            <a:t> </a:t>
          </a: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kern="1200" dirty="0"/>
            <a:t>Mwy o amser ar gyfer lles</a:t>
          </a:r>
          <a:endParaRPr lang="en-GB" sz="900" kern="1200" dirty="0"/>
        </a:p>
      </dsp:txBody>
      <dsp:txXfrm rot="10800000">
        <a:off x="937650" y="515057"/>
        <a:ext cx="3101032" cy="411905"/>
      </dsp:txXfrm>
    </dsp:sp>
    <dsp:sp modelId="{B67D4B7A-5275-4C6E-A2FD-6462D893003B}">
      <dsp:nvSpPr>
        <dsp:cNvPr id="0" name=""/>
        <dsp:cNvSpPr/>
      </dsp:nvSpPr>
      <dsp:spPr>
        <a:xfrm>
          <a:off x="666314" y="515057"/>
          <a:ext cx="411905" cy="4119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B751D-D9C8-48EB-87BC-F223A3C92618}">
      <dsp:nvSpPr>
        <dsp:cNvPr id="0" name=""/>
        <dsp:cNvSpPr/>
      </dsp:nvSpPr>
      <dsp:spPr>
        <a:xfrm rot="10800000">
          <a:off x="834674" y="1029938"/>
          <a:ext cx="3204008" cy="41190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39" tIns="41910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 err="1"/>
            <a:t>Gwella</a:t>
          </a:r>
          <a:r>
            <a:rPr lang="en-GB" sz="1100" b="1" kern="1200" dirty="0"/>
            <a:t> </a:t>
          </a:r>
          <a:r>
            <a:rPr lang="en-GB" sz="1100" b="1" kern="1200" dirty="0" err="1"/>
            <a:t>perthnasoedd</a:t>
          </a:r>
          <a:r>
            <a:rPr lang="en-GB" sz="1100" b="1" kern="1200" dirty="0"/>
            <a:t> </a:t>
          </a:r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900" kern="1200" dirty="0"/>
            <a:t>Cael gwared ar ddibyniaethau ariannol</a:t>
          </a:r>
          <a:endParaRPr lang="en-GB" sz="900" kern="1200" dirty="0"/>
        </a:p>
      </dsp:txBody>
      <dsp:txXfrm rot="10800000">
        <a:off x="937650" y="1029938"/>
        <a:ext cx="3101032" cy="411905"/>
      </dsp:txXfrm>
    </dsp:sp>
    <dsp:sp modelId="{F4EC4842-CC35-4B76-9915-735ADAB58A23}">
      <dsp:nvSpPr>
        <dsp:cNvPr id="0" name=""/>
        <dsp:cNvSpPr/>
      </dsp:nvSpPr>
      <dsp:spPr>
        <a:xfrm>
          <a:off x="666314" y="1029938"/>
          <a:ext cx="411905" cy="4119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AB5E-FD98-41CC-8BFF-DDD58588AF88}">
      <dsp:nvSpPr>
        <dsp:cNvPr id="0" name=""/>
        <dsp:cNvSpPr/>
      </dsp:nvSpPr>
      <dsp:spPr>
        <a:xfrm rot="10800000">
          <a:off x="842406" y="16338"/>
          <a:ext cx="3204008" cy="410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278" tIns="41910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/>
            <a:t>Mwy o gyfleoedd i ddysgu </a:t>
          </a:r>
          <a:endParaRPr lang="en-GB" sz="1100" b="1" kern="1200" dirty="0"/>
        </a:p>
        <a:p>
          <a:pPr marL="57150" lvl="1" indent="-57150" algn="l" defTabSz="400050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y-GB" sz="900" kern="1200" dirty="0"/>
            <a:t>Ar gyfer iechyd corfforol a meddyliol</a:t>
          </a:r>
          <a:endParaRPr lang="en-GB" sz="900" b="0" kern="1200" dirty="0"/>
        </a:p>
      </dsp:txBody>
      <dsp:txXfrm rot="10800000">
        <a:off x="945006" y="16338"/>
        <a:ext cx="3101408" cy="410400"/>
      </dsp:txXfrm>
    </dsp:sp>
    <dsp:sp modelId="{8423C660-CD3B-4C1E-AB8A-980375CB4ACF}">
      <dsp:nvSpPr>
        <dsp:cNvPr id="0" name=""/>
        <dsp:cNvSpPr/>
      </dsp:nvSpPr>
      <dsp:spPr>
        <a:xfrm>
          <a:off x="658582" y="121"/>
          <a:ext cx="442834" cy="4428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88692-70BD-4CBE-83E8-7B29D83F8194}">
      <dsp:nvSpPr>
        <dsp:cNvPr id="0" name=""/>
        <dsp:cNvSpPr/>
      </dsp:nvSpPr>
      <dsp:spPr>
        <a:xfrm rot="10800000">
          <a:off x="842406" y="569880"/>
          <a:ext cx="3204008" cy="41040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278" tIns="41910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b="1" kern="1200" dirty="0"/>
            <a:t>Mwy o gyfleoedd i ddysgu </a:t>
          </a:r>
          <a:endParaRPr lang="en-GB" sz="105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kern="1200" dirty="0" err="1"/>
            <a:t>Boddhad</a:t>
          </a:r>
          <a:r>
            <a:rPr lang="en-GB" sz="900" kern="1200" dirty="0"/>
            <a:t> </a:t>
          </a:r>
          <a:r>
            <a:rPr lang="en-GB" sz="900" kern="1200" dirty="0" err="1"/>
            <a:t>personol</a:t>
          </a:r>
          <a:r>
            <a:rPr lang="en-GB" sz="900" kern="1200" dirty="0"/>
            <a:t> a </a:t>
          </a:r>
          <a:r>
            <a:rPr lang="en-GB" sz="900" kern="1200" dirty="0" err="1"/>
            <a:t>budd</a:t>
          </a:r>
          <a:r>
            <a:rPr lang="en-GB" sz="900" kern="1200" dirty="0"/>
            <a:t> </a:t>
          </a:r>
          <a:r>
            <a:rPr lang="en-GB" sz="900" kern="1200" dirty="0" err="1"/>
            <a:t>ariannol</a:t>
          </a:r>
          <a:r>
            <a:rPr lang="en-GB" sz="900" kern="1200" dirty="0"/>
            <a:t> </a:t>
          </a:r>
          <a:r>
            <a:rPr lang="en-GB" sz="900" kern="1200" dirty="0" err="1"/>
            <a:t>hirdymor</a:t>
          </a:r>
          <a:endParaRPr lang="en-GB" sz="900" kern="1200" dirty="0"/>
        </a:p>
      </dsp:txBody>
      <dsp:txXfrm rot="10800000">
        <a:off x="945006" y="569880"/>
        <a:ext cx="3101408" cy="410400"/>
      </dsp:txXfrm>
    </dsp:sp>
    <dsp:sp modelId="{18918227-4E99-4453-AF9D-DED6CE56450D}">
      <dsp:nvSpPr>
        <dsp:cNvPr id="0" name=""/>
        <dsp:cNvSpPr/>
      </dsp:nvSpPr>
      <dsp:spPr>
        <a:xfrm>
          <a:off x="658582" y="553664"/>
          <a:ext cx="442834" cy="4428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6675-A5BD-FB4A-B3B5-6AEBE895CB10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37D11-920B-7A47-9116-F9C4FFB9F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3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42DE-7FFB-004D-976C-289E233D4A9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53E5C-36FC-3D48-895F-72958CE8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0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Tystiolaeth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bolisïau</a:t>
            </a:r>
            <a:r>
              <a:rPr lang="en-US" dirty="0"/>
              <a:t>, </a:t>
            </a:r>
            <a:r>
              <a:rPr lang="en-US" dirty="0" err="1"/>
              <a:t>rhaglenni</a:t>
            </a:r>
            <a:r>
              <a:rPr lang="en-US" dirty="0"/>
              <a:t> ac </a:t>
            </a:r>
            <a:r>
              <a:rPr lang="en-US" dirty="0" err="1"/>
              <a:t>ymyriadau</a:t>
            </a:r>
            <a:r>
              <a:rPr lang="en-US" dirty="0"/>
              <a:t> er </a:t>
            </a:r>
            <a:r>
              <a:rPr lang="en-US" dirty="0" err="1"/>
              <a:t>mwyn</a:t>
            </a:r>
            <a:r>
              <a:rPr lang="en-US" dirty="0"/>
              <a:t> </a:t>
            </a:r>
            <a:r>
              <a:rPr lang="en-US" dirty="0" err="1"/>
              <a:t>gwella</a:t>
            </a:r>
            <a:r>
              <a:rPr lang="en-US" dirty="0"/>
              <a:t> </a:t>
            </a:r>
            <a:r>
              <a:rPr lang="en-US" dirty="0" err="1"/>
              <a:t>canlyniadau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bobl</a:t>
            </a:r>
            <a:r>
              <a:rPr lang="en-US" dirty="0"/>
              <a:t> </a:t>
            </a:r>
            <a:r>
              <a:rPr lang="en-US" dirty="0" err="1"/>
              <a:t>ifanc</a:t>
            </a:r>
            <a:r>
              <a:rPr lang="en-US" dirty="0"/>
              <a:t> </a:t>
            </a:r>
            <a:r>
              <a:rPr lang="en-US" dirty="0" err="1"/>
              <a:t>sy’n</a:t>
            </a:r>
            <a:r>
              <a:rPr lang="en-US" dirty="0"/>
              <a:t> </a:t>
            </a:r>
            <a:r>
              <a:rPr lang="en-US" dirty="0" err="1"/>
              <a:t>symud</a:t>
            </a:r>
            <a:r>
              <a:rPr lang="en-US" dirty="0"/>
              <a:t> o </a:t>
            </a:r>
            <a:r>
              <a:rPr lang="en-US" dirty="0" err="1"/>
              <a:t>ofal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Cynhadledd</a:t>
            </a:r>
            <a:r>
              <a:rPr lang="en-US" dirty="0"/>
              <a:t> </a:t>
            </a:r>
            <a:r>
              <a:rPr lang="en-US" dirty="0" err="1"/>
              <a:t>Beilot</a:t>
            </a:r>
            <a:r>
              <a:rPr lang="en-US" dirty="0"/>
              <a:t> </a:t>
            </a:r>
            <a:r>
              <a:rPr lang="en-US" dirty="0" err="1"/>
              <a:t>Incwm</a:t>
            </a:r>
            <a:r>
              <a:rPr lang="en-US" dirty="0"/>
              <a:t> </a:t>
            </a:r>
            <a:r>
              <a:rPr lang="en-US" dirty="0" err="1"/>
              <a:t>Sylfaenol</a:t>
            </a:r>
            <a:r>
              <a:rPr lang="en-US" dirty="0"/>
              <a:t> Cymru</a:t>
            </a:r>
          </a:p>
          <a:p>
            <a:endParaRPr lang="en-US" dirty="0"/>
          </a:p>
          <a:p>
            <a:r>
              <a:rPr lang="en-US" dirty="0" err="1"/>
              <a:t>Diolch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fawr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fy</a:t>
            </a:r>
            <a:r>
              <a:rPr lang="en-US" dirty="0"/>
              <a:t> </a:t>
            </a:r>
            <a:r>
              <a:rPr lang="en-US" dirty="0" err="1"/>
              <a:t>nghydweithwyr</a:t>
            </a:r>
            <a:r>
              <a:rPr lang="en-US" dirty="0"/>
              <a:t> (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enwedig</a:t>
            </a:r>
            <a:r>
              <a:rPr lang="en-US" dirty="0"/>
              <a:t> Dave Taylor) </a:t>
            </a:r>
            <a:r>
              <a:rPr lang="en-US" dirty="0" err="1"/>
              <a:t>ymgynghorwyr</a:t>
            </a:r>
            <a:r>
              <a:rPr lang="en-US" dirty="0"/>
              <a:t> </a:t>
            </a:r>
            <a:r>
              <a:rPr lang="en-US" dirty="0" err="1"/>
              <a:t>ymchwil</a:t>
            </a:r>
            <a:r>
              <a:rPr lang="en-US" dirty="0"/>
              <a:t>, </a:t>
            </a:r>
            <a:r>
              <a:rPr lang="en-US" dirty="0" err="1"/>
              <a:t>cyfranogwyr</a:t>
            </a:r>
            <a:r>
              <a:rPr lang="en-US" dirty="0"/>
              <a:t> </a:t>
            </a:r>
            <a:r>
              <a:rPr lang="en-US" dirty="0" err="1"/>
              <a:t>ymchwil</a:t>
            </a:r>
            <a:r>
              <a:rPr lang="en-US" dirty="0"/>
              <a:t> a </a:t>
            </a:r>
            <a:r>
              <a:rPr lang="en-US" dirty="0" err="1"/>
              <a:t>Chyllidwyr</a:t>
            </a:r>
            <a:endParaRPr lang="en-US" dirty="0"/>
          </a:p>
          <a:p>
            <a:endParaRPr lang="en-US" dirty="0"/>
          </a:p>
          <a:p>
            <a:r>
              <a:rPr lang="en-US" dirty="0"/>
              <a:t>15 </a:t>
            </a:r>
            <a:r>
              <a:rPr lang="en-US" dirty="0" err="1"/>
              <a:t>Rhagfyr</a:t>
            </a:r>
            <a:r>
              <a:rPr lang="en-US" dirty="0"/>
              <a:t> 2022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5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3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0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8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4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Athro</a:t>
            </a:r>
            <a:r>
              <a:rPr lang="en-US" dirty="0"/>
              <a:t>. Guy Standing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37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1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7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7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3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latin typeface="+mn-lt"/>
              </a:rPr>
              <a:t>Cyfiawnder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cymdeithasol</a:t>
            </a:r>
            <a:r>
              <a:rPr lang="en-US" b="0" dirty="0">
                <a:latin typeface="+mn-lt"/>
              </a:rPr>
              <a:t> a </a:t>
            </a:r>
            <a:r>
              <a:rPr lang="en-US" b="0" dirty="0" err="1">
                <a:latin typeface="+mn-lt"/>
              </a:rPr>
              <a:t>Chydradd</a:t>
            </a:r>
            <a:r>
              <a:rPr lang="en-US" b="0" dirty="0">
                <a:latin typeface="+mn-lt"/>
              </a:rPr>
              <a:t> Iechyd </a:t>
            </a:r>
            <a:r>
              <a:rPr lang="en-US" b="0" dirty="0" err="1">
                <a:latin typeface="+mn-lt"/>
              </a:rPr>
              <a:t>i</a:t>
            </a:r>
            <a:r>
              <a:rPr lang="en-US" b="0" dirty="0">
                <a:latin typeface="+mn-lt"/>
              </a:rPr>
              <a:t> rai </a:t>
            </a:r>
            <a:r>
              <a:rPr lang="en-US" b="0" dirty="0" err="1">
                <a:latin typeface="+mn-lt"/>
              </a:rPr>
              <a:t>sy’n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gadael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gofal</a:t>
            </a:r>
            <a:r>
              <a:rPr lang="en-US" b="0" dirty="0">
                <a:latin typeface="+mn-lt"/>
              </a:rPr>
              <a:t>.</a:t>
            </a:r>
          </a:p>
          <a:p>
            <a:endParaRPr lang="en-US" b="0" dirty="0">
              <a:latin typeface="+mn-lt"/>
            </a:endParaRPr>
          </a:p>
          <a:p>
            <a:r>
              <a:rPr lang="en-GB" b="0" i="0" dirty="0" err="1">
                <a:solidFill>
                  <a:srgbClr val="004253"/>
                </a:solidFill>
                <a:effectLst/>
                <a:latin typeface="+mn-lt"/>
              </a:rPr>
              <a:t>Cynhadledd</a:t>
            </a:r>
            <a:r>
              <a:rPr lang="en-GB" b="0" i="0" dirty="0">
                <a:solidFill>
                  <a:srgbClr val="004253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004253"/>
                </a:solidFill>
                <a:effectLst/>
                <a:latin typeface="+mn-lt"/>
              </a:rPr>
              <a:t>Beilot</a:t>
            </a:r>
            <a:r>
              <a:rPr lang="en-GB" b="0" i="0" dirty="0">
                <a:solidFill>
                  <a:srgbClr val="004253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004253"/>
                </a:solidFill>
                <a:effectLst/>
                <a:latin typeface="+mn-lt"/>
              </a:rPr>
              <a:t>Incwm</a:t>
            </a:r>
            <a:r>
              <a:rPr lang="en-GB" b="0" i="0" dirty="0">
                <a:solidFill>
                  <a:srgbClr val="004253"/>
                </a:solidFill>
                <a:effectLst/>
                <a:latin typeface="+mn-lt"/>
              </a:rPr>
              <a:t> </a:t>
            </a:r>
            <a:r>
              <a:rPr lang="en-GB" b="0" i="0" dirty="0" err="1">
                <a:solidFill>
                  <a:srgbClr val="004253"/>
                </a:solidFill>
                <a:effectLst/>
                <a:latin typeface="+mn-lt"/>
              </a:rPr>
              <a:t>Sylfaenol</a:t>
            </a:r>
            <a:r>
              <a:rPr lang="en-GB" b="0" i="0" dirty="0">
                <a:solidFill>
                  <a:srgbClr val="004253"/>
                </a:solidFill>
                <a:effectLst/>
                <a:latin typeface="+mn-lt"/>
              </a:rPr>
              <a:t> Cymru</a:t>
            </a:r>
          </a:p>
          <a:p>
            <a:endParaRPr lang="en-GB" b="0" i="0" dirty="0">
              <a:solidFill>
                <a:srgbClr val="004253"/>
              </a:solidFill>
              <a:effectLst/>
              <a:latin typeface="+mn-lt"/>
            </a:endParaRPr>
          </a:p>
          <a:p>
            <a:r>
              <a:rPr lang="en-GB" b="0" i="0" dirty="0" err="1">
                <a:solidFill>
                  <a:srgbClr val="004253"/>
                </a:solidFill>
                <a:effectLst/>
                <a:latin typeface="+mn-lt"/>
              </a:rPr>
              <a:t>Rhagfyr</a:t>
            </a:r>
            <a:r>
              <a:rPr lang="en-GB" b="0" i="0" dirty="0">
                <a:solidFill>
                  <a:srgbClr val="004253"/>
                </a:solidFill>
                <a:effectLst/>
                <a:latin typeface="+mn-lt"/>
              </a:rPr>
              <a:t> 2022</a:t>
            </a:r>
            <a:endParaRPr lang="en-GB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4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Cyfarwyddwr</a:t>
            </a:r>
            <a:r>
              <a:rPr lang="en-US" dirty="0"/>
              <a:t> </a:t>
            </a:r>
            <a:r>
              <a:rPr lang="en-US" dirty="0" err="1"/>
              <a:t>Ymchwil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Rhagfyr</a:t>
            </a:r>
            <a:r>
              <a:rPr lang="en-US" dirty="0"/>
              <a:t>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0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53E5C-36FC-3D48-895F-72958CE809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0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535" y="-48958"/>
            <a:ext cx="9198965" cy="691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557" y="1701052"/>
            <a:ext cx="3557465" cy="116086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(max two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557" y="3279408"/>
            <a:ext cx="3083936" cy="1130165"/>
          </a:xfrm>
        </p:spPr>
        <p:txBody>
          <a:bodyPr anchor="t">
            <a:noAutofit/>
          </a:bodyPr>
          <a:lstStyle>
            <a:lvl1pPr marL="0" indent="0" algn="l">
              <a:buNone/>
              <a:defRPr sz="2200" baseline="0">
                <a:solidFill>
                  <a:schemeClr val="accent3"/>
                </a:solidFill>
                <a:latin typeface="+mj-lt"/>
                <a:cs typeface="Poppins-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  <a:p>
            <a:r>
              <a:rPr lang="en-US" dirty="0"/>
              <a:t>(max two lines)</a:t>
            </a:r>
          </a:p>
        </p:txBody>
      </p:sp>
      <p:pic>
        <p:nvPicPr>
          <p:cNvPr id="6" name="Picture 5" descr="WCPP-RGB-Horizontal-Reversed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3" y="450059"/>
            <a:ext cx="4711700" cy="5588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8303999" y="5983400"/>
            <a:ext cx="903501" cy="90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effectLst/>
            </a:endParaRPr>
          </a:p>
        </p:txBody>
      </p:sp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8303999" y="5083400"/>
            <a:ext cx="903501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9" name="Rectangle 28"/>
          <p:cNvSpPr>
            <a:spLocks noChangeAspect="1"/>
          </p:cNvSpPr>
          <p:nvPr userDrawn="1"/>
        </p:nvSpPr>
        <p:spPr>
          <a:xfrm>
            <a:off x="7400498" y="5983400"/>
            <a:ext cx="903501" cy="9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0" name="Rectangle 29"/>
          <p:cNvSpPr>
            <a:spLocks noChangeAspect="1"/>
          </p:cNvSpPr>
          <p:nvPr userDrawn="1"/>
        </p:nvSpPr>
        <p:spPr>
          <a:xfrm>
            <a:off x="7400498" y="5083400"/>
            <a:ext cx="903501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>
            <a:spLocks noChangeAspect="1"/>
          </p:cNvSpPr>
          <p:nvPr userDrawn="1"/>
        </p:nvSpPr>
        <p:spPr>
          <a:xfrm>
            <a:off x="8303999" y="4183400"/>
            <a:ext cx="903501" cy="90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2" name="Rectangle 31"/>
          <p:cNvSpPr>
            <a:spLocks noChangeAspect="1"/>
          </p:cNvSpPr>
          <p:nvPr userDrawn="1"/>
        </p:nvSpPr>
        <p:spPr>
          <a:xfrm>
            <a:off x="6496997" y="5983400"/>
            <a:ext cx="903501" cy="90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DAF2F88-05DA-AF45-BABE-923FAB51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3295" y="1701349"/>
            <a:ext cx="3943445" cy="11604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Teitl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accent5">
                    <a:lumMod val="75000"/>
                  </a:schemeClr>
                </a:solidFill>
              </a:rPr>
              <a:t>cyflwyniad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uchafswm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dwy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linell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C7B05A4-11D4-D44A-8C2B-7B1D5A87B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3295" y="3279775"/>
            <a:ext cx="3254037" cy="1130155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err="1"/>
              <a:t>Isdeitl</a:t>
            </a:r>
            <a:r>
              <a:rPr lang="en-US" dirty="0"/>
              <a:t> </a:t>
            </a:r>
            <a:r>
              <a:rPr lang="en-US" dirty="0" err="1"/>
              <a:t>cyflwyniad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uchafswm</a:t>
            </a:r>
            <a:r>
              <a:rPr lang="en-US" baseline="0" dirty="0"/>
              <a:t> </a:t>
            </a:r>
            <a:r>
              <a:rPr lang="en-US" baseline="0" dirty="0" err="1"/>
              <a:t>dwy</a:t>
            </a:r>
            <a:r>
              <a:rPr lang="en-US" baseline="0" dirty="0"/>
              <a:t> </a:t>
            </a:r>
            <a:r>
              <a:rPr lang="en-US" baseline="0" dirty="0" err="1"/>
              <a:t>linell</a:t>
            </a:r>
            <a:r>
              <a:rPr lang="en-US" dirty="0"/>
              <a:t>)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B204758D-D24F-4E42-B99D-13491A6C3B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4850" y="4838700"/>
            <a:ext cx="5394325" cy="8462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of presenter</a:t>
            </a:r>
          </a:p>
          <a:p>
            <a:pPr lvl="0"/>
            <a:r>
              <a:rPr lang="en-GB" dirty="0"/>
              <a:t>Date of presentation / </a:t>
            </a:r>
            <a:r>
              <a:rPr lang="en-GB" dirty="0" err="1"/>
              <a:t>Dyddiad</a:t>
            </a:r>
            <a:r>
              <a:rPr lang="en-GB" dirty="0"/>
              <a:t> y </a:t>
            </a:r>
            <a:r>
              <a:rPr lang="en-GB" dirty="0" err="1"/>
              <a:t>yflwynaid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49"/>
            <a:ext cx="8229600" cy="1009166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Click to edit Master text</a:t>
            </a:r>
            <a:br>
              <a:rPr lang="en-US" dirty="0"/>
            </a:br>
            <a:r>
              <a:rPr lang="en-US" dirty="0"/>
              <a:t>(in two 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2215"/>
            <a:ext cx="5111750" cy="484394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4253"/>
                </a:solidFill>
              </a:defRPr>
            </a:lvl1pPr>
            <a:lvl2pPr>
              <a:defRPr sz="2000">
                <a:solidFill>
                  <a:srgbClr val="004253"/>
                </a:solidFill>
              </a:defRPr>
            </a:lvl2pPr>
            <a:lvl3pPr>
              <a:defRPr sz="2000">
                <a:solidFill>
                  <a:srgbClr val="004253"/>
                </a:solidFill>
              </a:defRPr>
            </a:lvl3pPr>
            <a:lvl4pPr>
              <a:defRPr sz="2000">
                <a:solidFill>
                  <a:srgbClr val="004253"/>
                </a:solidFill>
              </a:defRPr>
            </a:lvl4pPr>
            <a:lvl5pPr>
              <a:defRPr sz="2000">
                <a:solidFill>
                  <a:srgbClr val="00425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346199"/>
            <a:ext cx="3008313" cy="4779963"/>
          </a:xfrm>
        </p:spPr>
        <p:txBody>
          <a:bodyPr/>
          <a:lstStyle>
            <a:lvl1pPr marL="0" indent="0">
              <a:buNone/>
              <a:defRPr sz="1400">
                <a:solidFill>
                  <a:srgbClr val="0042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43083"/>
            <a:ext cx="8229600" cy="674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(in two lines)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17898"/>
            <a:ext cx="8229600" cy="1108265"/>
          </a:xfrm>
        </p:spPr>
        <p:txBody>
          <a:bodyPr/>
          <a:lstStyle>
            <a:lvl1pPr marL="0" indent="0">
              <a:buNone/>
              <a:defRPr sz="1400">
                <a:solidFill>
                  <a:srgbClr val="0042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73050"/>
            <a:ext cx="8229600" cy="3887788"/>
          </a:xfrm>
        </p:spPr>
        <p:txBody>
          <a:bodyPr/>
          <a:lstStyle>
            <a:lvl1pPr>
              <a:defRPr>
                <a:solidFill>
                  <a:srgbClr val="004253"/>
                </a:solidFill>
              </a:defRPr>
            </a:lvl1pPr>
            <a:lvl2pPr>
              <a:defRPr>
                <a:solidFill>
                  <a:srgbClr val="004253"/>
                </a:solidFill>
              </a:defRPr>
            </a:lvl2pPr>
            <a:lvl3pPr>
              <a:defRPr>
                <a:solidFill>
                  <a:srgbClr val="004253"/>
                </a:solidFill>
              </a:defRPr>
            </a:lvl3pPr>
            <a:lvl4pPr>
              <a:defRPr>
                <a:solidFill>
                  <a:srgbClr val="004253"/>
                </a:solidFill>
              </a:defRPr>
            </a:lvl4pPr>
            <a:lvl5pPr>
              <a:defRPr>
                <a:solidFill>
                  <a:srgbClr val="0042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CPP-RGB-Stacked-Reversed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3753001"/>
            <a:ext cx="28829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11036" y="5412276"/>
            <a:ext cx="7653136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cs typeface="Poppins-ExtraBold"/>
              </a:rPr>
              <a:t>www.wcpp.org.uk</a:t>
            </a:r>
          </a:p>
          <a:p>
            <a:endParaRPr lang="en-US" sz="1400" b="1" dirty="0">
              <a:solidFill>
                <a:srgbClr val="FFFFFE"/>
              </a:solidFill>
              <a:latin typeface="Poppins-ExtraBold"/>
              <a:cs typeface="Poppins-ExtraBold"/>
            </a:endParaRPr>
          </a:p>
          <a:p>
            <a:r>
              <a:rPr lang="en-US" sz="1400" b="0" dirty="0">
                <a:solidFill>
                  <a:srgbClr val="FFFFFE"/>
                </a:solidFill>
                <a:latin typeface="+mn-lt"/>
                <a:cs typeface="Poppins-Regular"/>
              </a:rPr>
              <a:t>Cardiff University, Sbarc/Spark, Maindy Road, Cardiff, CF24 4HQ </a:t>
            </a:r>
          </a:p>
          <a:p>
            <a:r>
              <a:rPr lang="en-US" sz="1400" b="0" dirty="0">
                <a:solidFill>
                  <a:schemeClr val="accent3"/>
                </a:solidFill>
                <a:latin typeface="+mn-lt"/>
                <a:cs typeface="Poppins-Regular"/>
              </a:rPr>
              <a:t>Prifysgol Caerdydd, Sbarc/Spark, Ffordd Maindy, Caerdydd, CF24 4HQ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98550" y="5375289"/>
            <a:ext cx="7565621" cy="1232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219224" y="5023333"/>
            <a:ext cx="742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3"/>
                </a:solidFill>
              </a:rPr>
              <a:t>@WCfPP</a:t>
            </a:r>
          </a:p>
        </p:txBody>
      </p:sp>
      <p:pic>
        <p:nvPicPr>
          <p:cNvPr id="8" name="Picture 2" descr="http://pngimg.com/uploads/twitter/twitter_PNG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56" y="5031077"/>
            <a:ext cx="236560" cy="2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535" y="-54000"/>
            <a:ext cx="9198965" cy="691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557" y="1701052"/>
            <a:ext cx="3557465" cy="1160867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(max two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5557" y="3279408"/>
            <a:ext cx="3083936" cy="1130165"/>
          </a:xfrm>
        </p:spPr>
        <p:txBody>
          <a:bodyPr anchor="t">
            <a:noAutofit/>
          </a:bodyPr>
          <a:lstStyle>
            <a:lvl1pPr marL="0" indent="0" algn="l">
              <a:buNone/>
              <a:defRPr sz="2200" baseline="0">
                <a:solidFill>
                  <a:schemeClr val="accent3"/>
                </a:solidFill>
                <a:latin typeface="+mj-lt"/>
                <a:cs typeface="Poppins-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  <a:p>
            <a:r>
              <a:rPr lang="en-US" dirty="0"/>
              <a:t>(max two lines)</a:t>
            </a:r>
          </a:p>
        </p:txBody>
      </p:sp>
      <p:pic>
        <p:nvPicPr>
          <p:cNvPr id="6" name="Picture 5" descr="WCPP-RGB-Horizontal-Reversed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3" y="450059"/>
            <a:ext cx="4711700" cy="558800"/>
          </a:xfrm>
          <a:prstGeom prst="rect">
            <a:avLst/>
          </a:prstGeom>
        </p:spPr>
      </p:pic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DAF2F88-05DA-AF45-BABE-923FAB51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3295" y="1701349"/>
            <a:ext cx="3943445" cy="116046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Teitl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 err="1">
                <a:solidFill>
                  <a:schemeClr val="accent5">
                    <a:lumMod val="75000"/>
                  </a:schemeClr>
                </a:solidFill>
              </a:rPr>
              <a:t>cyflwyniad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uchafswm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dwy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linell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C7B05A4-11D4-D44A-8C2B-7B1D5A87B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3295" y="3279775"/>
            <a:ext cx="3254037" cy="1130155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err="1"/>
              <a:t>Isdeitl</a:t>
            </a:r>
            <a:r>
              <a:rPr lang="en-US" dirty="0"/>
              <a:t> </a:t>
            </a:r>
            <a:r>
              <a:rPr lang="en-US" dirty="0" err="1"/>
              <a:t>cyflwyniad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uchafswm</a:t>
            </a:r>
            <a:r>
              <a:rPr lang="en-US" baseline="0" dirty="0"/>
              <a:t> </a:t>
            </a:r>
            <a:r>
              <a:rPr lang="en-US" baseline="0" dirty="0" err="1"/>
              <a:t>dwy</a:t>
            </a:r>
            <a:r>
              <a:rPr lang="en-US" baseline="0" dirty="0"/>
              <a:t> </a:t>
            </a:r>
            <a:r>
              <a:rPr lang="en-US" baseline="0" dirty="0" err="1"/>
              <a:t>linell</a:t>
            </a:r>
            <a:r>
              <a:rPr lang="en-US" dirty="0"/>
              <a:t>)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B204758D-D24F-4E42-B99D-13491A6C3B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4850" y="4778540"/>
            <a:ext cx="5394325" cy="8462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of presenter</a:t>
            </a:r>
          </a:p>
          <a:p>
            <a:pPr lvl="0"/>
            <a:r>
              <a:rPr lang="en-GB" dirty="0"/>
              <a:t>Date of presentation / </a:t>
            </a:r>
            <a:r>
              <a:rPr lang="en-GB" dirty="0" err="1"/>
              <a:t>Dyddiad</a:t>
            </a:r>
            <a:r>
              <a:rPr lang="en-GB" dirty="0"/>
              <a:t> y </a:t>
            </a:r>
            <a:r>
              <a:rPr lang="en-GB" dirty="0" err="1"/>
              <a:t>yflwynaid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E04092-BDC3-F448-99F8-380BFDF78487}"/>
              </a:ext>
            </a:extLst>
          </p:cNvPr>
          <p:cNvSpPr>
            <a:spLocks noChangeAspect="1"/>
          </p:cNvSpPr>
          <p:nvPr userDrawn="1"/>
        </p:nvSpPr>
        <p:spPr>
          <a:xfrm>
            <a:off x="-101925" y="5960101"/>
            <a:ext cx="935999" cy="935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D0D498-3FE9-B84B-A1B5-FA828B07FD10}"/>
              </a:ext>
            </a:extLst>
          </p:cNvPr>
          <p:cNvSpPr>
            <a:spLocks noChangeAspect="1"/>
          </p:cNvSpPr>
          <p:nvPr userDrawn="1"/>
        </p:nvSpPr>
        <p:spPr>
          <a:xfrm>
            <a:off x="834074" y="5960101"/>
            <a:ext cx="935999" cy="935999"/>
          </a:xfrm>
          <a:prstGeom prst="rect">
            <a:avLst/>
          </a:prstGeom>
          <a:solidFill>
            <a:srgbClr val="68DF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859FB-5507-F24E-A1EA-6E69071B36D1}"/>
              </a:ext>
            </a:extLst>
          </p:cNvPr>
          <p:cNvSpPr>
            <a:spLocks noChangeAspect="1"/>
          </p:cNvSpPr>
          <p:nvPr userDrawn="1"/>
        </p:nvSpPr>
        <p:spPr>
          <a:xfrm>
            <a:off x="1770073" y="5960101"/>
            <a:ext cx="935999" cy="935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814803-5D66-BB42-B2BF-D19CFC75E3E5}"/>
              </a:ext>
            </a:extLst>
          </p:cNvPr>
          <p:cNvSpPr>
            <a:spLocks noChangeAspect="1"/>
          </p:cNvSpPr>
          <p:nvPr userDrawn="1"/>
        </p:nvSpPr>
        <p:spPr>
          <a:xfrm>
            <a:off x="2706072" y="5960101"/>
            <a:ext cx="935999" cy="935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6395B-1168-2147-B575-4A0A717FCD59}"/>
              </a:ext>
            </a:extLst>
          </p:cNvPr>
          <p:cNvSpPr>
            <a:spLocks noChangeAspect="1"/>
          </p:cNvSpPr>
          <p:nvPr userDrawn="1"/>
        </p:nvSpPr>
        <p:spPr>
          <a:xfrm>
            <a:off x="3642071" y="5960101"/>
            <a:ext cx="935999" cy="935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F539F8-6E66-ED45-8C6F-B9226061B8D0}"/>
              </a:ext>
            </a:extLst>
          </p:cNvPr>
          <p:cNvSpPr>
            <a:spLocks noChangeAspect="1"/>
          </p:cNvSpPr>
          <p:nvPr userDrawn="1"/>
        </p:nvSpPr>
        <p:spPr>
          <a:xfrm>
            <a:off x="4578070" y="5960101"/>
            <a:ext cx="935999" cy="935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E15F77-CFD0-B94B-B69F-A36C01E6EDC1}"/>
              </a:ext>
            </a:extLst>
          </p:cNvPr>
          <p:cNvSpPr>
            <a:spLocks noChangeAspect="1"/>
          </p:cNvSpPr>
          <p:nvPr userDrawn="1"/>
        </p:nvSpPr>
        <p:spPr>
          <a:xfrm>
            <a:off x="5501929" y="5960101"/>
            <a:ext cx="935999" cy="935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6FAC64-44C1-3D4D-970E-9AC6432B32E9}"/>
              </a:ext>
            </a:extLst>
          </p:cNvPr>
          <p:cNvSpPr>
            <a:spLocks noChangeAspect="1"/>
          </p:cNvSpPr>
          <p:nvPr userDrawn="1"/>
        </p:nvSpPr>
        <p:spPr>
          <a:xfrm>
            <a:off x="6437928" y="5960101"/>
            <a:ext cx="935999" cy="935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60E9FA-BDCC-A640-BB72-D8901F373C9A}"/>
              </a:ext>
            </a:extLst>
          </p:cNvPr>
          <p:cNvSpPr>
            <a:spLocks noChangeAspect="1"/>
          </p:cNvSpPr>
          <p:nvPr userDrawn="1"/>
        </p:nvSpPr>
        <p:spPr>
          <a:xfrm>
            <a:off x="7373927" y="5960101"/>
            <a:ext cx="935999" cy="935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B3AB0B-6208-2D48-90D0-75F4D3EB5ABD}"/>
              </a:ext>
            </a:extLst>
          </p:cNvPr>
          <p:cNvSpPr>
            <a:spLocks noChangeAspect="1"/>
          </p:cNvSpPr>
          <p:nvPr userDrawn="1"/>
        </p:nvSpPr>
        <p:spPr>
          <a:xfrm>
            <a:off x="8309926" y="5960101"/>
            <a:ext cx="935999" cy="935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2"/>
          </a:xfrm>
        </p:spPr>
        <p:txBody>
          <a:bodyPr/>
          <a:lstStyle>
            <a:lvl1pPr marL="0" indent="0">
              <a:buNone/>
              <a:defRPr>
                <a:solidFill>
                  <a:srgbClr val="004253"/>
                </a:solidFill>
              </a:defRPr>
            </a:lvl1pPr>
            <a:lvl2pPr marL="457200" indent="0">
              <a:buNone/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+mn-lt"/>
                <a:cs typeface="Poppins-Regular"/>
              </a:defRPr>
            </a:lvl1pPr>
          </a:lstStyle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605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+mn-lt"/>
                <a:cs typeface="Poppins-Regular"/>
              </a:defRPr>
            </a:lvl1pPr>
          </a:lstStyle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-27000"/>
            <a:ext cx="9198965" cy="691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6475" y="2268577"/>
            <a:ext cx="5394325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1516419"/>
            <a:ext cx="5394325" cy="75215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101925" y="5960101"/>
            <a:ext cx="9347850" cy="935999"/>
            <a:chOff x="-101925" y="5960101"/>
            <a:chExt cx="9347850" cy="935999"/>
          </a:xfrm>
        </p:grpSpPr>
        <p:sp>
          <p:nvSpPr>
            <p:cNvPr id="18" name="Rectangle 17"/>
            <p:cNvSpPr>
              <a:spLocks noChangeAspect="1"/>
            </p:cNvSpPr>
            <p:nvPr userDrawn="1"/>
          </p:nvSpPr>
          <p:spPr>
            <a:xfrm>
              <a:off x="-101925" y="5960101"/>
              <a:ext cx="935999" cy="935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 userDrawn="1"/>
          </p:nvSpPr>
          <p:spPr>
            <a:xfrm>
              <a:off x="834074" y="5960101"/>
              <a:ext cx="935999" cy="935999"/>
            </a:xfrm>
            <a:prstGeom prst="rect">
              <a:avLst/>
            </a:prstGeom>
            <a:solidFill>
              <a:srgbClr val="68DFD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 userDrawn="1"/>
          </p:nvSpPr>
          <p:spPr>
            <a:xfrm>
              <a:off x="1770073" y="5960101"/>
              <a:ext cx="935999" cy="935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 userDrawn="1"/>
          </p:nvSpPr>
          <p:spPr>
            <a:xfrm>
              <a:off x="2706072" y="5960101"/>
              <a:ext cx="935999" cy="935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 userDrawn="1"/>
          </p:nvSpPr>
          <p:spPr>
            <a:xfrm>
              <a:off x="3642071" y="5960101"/>
              <a:ext cx="935999" cy="935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4578070" y="5960101"/>
              <a:ext cx="935999" cy="935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 userDrawn="1"/>
          </p:nvSpPr>
          <p:spPr>
            <a:xfrm>
              <a:off x="5501929" y="5960101"/>
              <a:ext cx="935999" cy="935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6437928" y="5960101"/>
              <a:ext cx="935999" cy="935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7373927" y="5960101"/>
              <a:ext cx="935999" cy="935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 userDrawn="1"/>
          </p:nvSpPr>
          <p:spPr>
            <a:xfrm>
              <a:off x="8309926" y="5960101"/>
              <a:ext cx="935999" cy="935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8" y="96627"/>
            <a:ext cx="2223465" cy="327916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8135108" y="125834"/>
            <a:ext cx="742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3"/>
                </a:solidFill>
              </a:rPr>
              <a:t>@WCfPP</a:t>
            </a:r>
          </a:p>
        </p:txBody>
      </p:sp>
      <p:pic>
        <p:nvPicPr>
          <p:cNvPr id="30" name="Picture 2" descr="http://pngimg.com/uploads/twitter/twitter_PNG33.png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68" y="142305"/>
            <a:ext cx="236560" cy="2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4253"/>
                </a:solidFill>
              </a:defRPr>
            </a:lvl1pPr>
            <a:lvl2pPr>
              <a:defRPr sz="2000">
                <a:solidFill>
                  <a:srgbClr val="004253"/>
                </a:solidFill>
              </a:defRPr>
            </a:lvl2pPr>
            <a:lvl3pPr>
              <a:defRPr sz="2000">
                <a:solidFill>
                  <a:srgbClr val="004253"/>
                </a:solidFill>
              </a:defRPr>
            </a:lvl3pPr>
            <a:lvl4pPr>
              <a:defRPr sz="2000">
                <a:solidFill>
                  <a:srgbClr val="004253"/>
                </a:solidFill>
              </a:defRPr>
            </a:lvl4pPr>
            <a:lvl5pPr>
              <a:defRPr sz="2000">
                <a:solidFill>
                  <a:srgbClr val="0042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+mn-lt"/>
                <a:cs typeface="Poppins-Regular"/>
              </a:defRPr>
            </a:lvl1pPr>
          </a:lstStyle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4253"/>
                </a:solidFill>
                <a:latin typeface="+mj-lt"/>
                <a:cs typeface="Poppins-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1440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4253"/>
                </a:solidFill>
              </a:defRPr>
            </a:lvl1pPr>
            <a:lvl2pPr>
              <a:defRPr sz="2000">
                <a:solidFill>
                  <a:srgbClr val="004253"/>
                </a:solidFill>
              </a:defRPr>
            </a:lvl2pPr>
            <a:lvl3pPr>
              <a:defRPr sz="2000">
                <a:solidFill>
                  <a:srgbClr val="004253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57200" y="3614876"/>
            <a:ext cx="82296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4253"/>
                </a:solidFill>
                <a:latin typeface="+mn-lt"/>
                <a:cs typeface="Poppins-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4254637"/>
            <a:ext cx="8229600" cy="14400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>
                <a:solidFill>
                  <a:srgbClr val="004253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rgbClr val="004253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rgbClr val="004253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+mn-lt"/>
                <a:cs typeface="Poppins-Regular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6014"/>
            <a:ext cx="7344001" cy="2234308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  <a:latin typeface="+mj-lt"/>
                <a:cs typeface="Poppins-SemiBold"/>
              </a:defRPr>
            </a:lvl1pPr>
          </a:lstStyle>
          <a:p>
            <a:r>
              <a:rPr lang="en-GB" dirty="0"/>
              <a:t>Click to edit Master title style”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rot="16200000">
            <a:off x="898250" y="760"/>
            <a:ext cx="903501" cy="90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 rot="16200000">
            <a:off x="-1750" y="760"/>
            <a:ext cx="903501" cy="90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 rot="16200000">
            <a:off x="-1751" y="904260"/>
            <a:ext cx="903501" cy="90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effectLst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0060" y="365872"/>
            <a:ext cx="773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Poppins-ExtraBold"/>
                <a:cs typeface="Poppins-ExtraBold"/>
              </a:rPr>
              <a:t>“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3" y="3305175"/>
            <a:ext cx="7343775" cy="66919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4253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9A3AF"/>
                </a:solidFill>
                <a:latin typeface="+mn-lt"/>
                <a:cs typeface="Poppins-Regular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8240499" y="5958000"/>
            <a:ext cx="903501" cy="9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8240499" y="5058000"/>
            <a:ext cx="903501" cy="90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7336998" y="5958000"/>
            <a:ext cx="903501" cy="90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11" y="6356350"/>
            <a:ext cx="4451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+mn-lt"/>
                <a:cs typeface="Poppins-Regular"/>
              </a:defRPr>
            </a:lvl1pPr>
          </a:lstStyle>
          <a:p>
            <a:r>
              <a:rPr lang="en-US" dirty="0">
                <a:solidFill>
                  <a:srgbClr val="29A3AF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  <a:latin typeface="+mn-lt"/>
                <a:cs typeface="Poppins-Regular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1" y="6393236"/>
            <a:ext cx="1975539" cy="2913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497549" y="5707976"/>
            <a:ext cx="742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2"/>
                </a:solidFill>
              </a:rPr>
              <a:t>@WCfPP</a:t>
            </a:r>
          </a:p>
        </p:txBody>
      </p:sp>
      <p:pic>
        <p:nvPicPr>
          <p:cNvPr id="1026" name="Picture 2" descr="http://pngimg.com/uploads/twitter/twitter_PNG33.png"/>
          <p:cNvPicPr>
            <a:picLocks noChangeAspect="1" noChangeArrowheads="1"/>
          </p:cNvPicPr>
          <p:nvPr userDrawn="1"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81" y="5715720"/>
            <a:ext cx="236560" cy="2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1" r:id="rId2"/>
    <p:sldLayoutId id="2147493467" r:id="rId3"/>
    <p:sldLayoutId id="2147493457" r:id="rId4"/>
    <p:sldLayoutId id="2147493458" r:id="rId5"/>
    <p:sldLayoutId id="2147493459" r:id="rId6"/>
    <p:sldLayoutId id="2147493460" r:id="rId7"/>
    <p:sldLayoutId id="2147493468" r:id="rId8"/>
    <p:sldLayoutId id="2147493461" r:id="rId9"/>
    <p:sldLayoutId id="2147493462" r:id="rId10"/>
    <p:sldLayoutId id="2147493463" r:id="rId11"/>
    <p:sldLayoutId id="2147493464" r:id="rId12"/>
    <p:sldLayoutId id="2147493470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Poppins-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Poppins-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Poppins-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Poppins-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Poppins-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accent6">
              <a:lumMod val="75000"/>
              <a:lumOff val="25000"/>
            </a:schemeClr>
          </a:solidFill>
          <a:latin typeface="+mn-lt"/>
          <a:ea typeface="+mn-ea"/>
          <a:cs typeface="Poppins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ofhealthequity.org/resources-reports/fair-society-healthy-lives-the-marmot-review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cymru-yn-treialu-cynllun-incwm-sylfaeno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cadewales.org/cy/research/gwerthusiad-incwm-sylfaenol-cym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-62NlW648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18" Type="http://schemas.openxmlformats.org/officeDocument/2006/relationships/slide" Target="slide28.xml"/><Relationship Id="rId3" Type="http://schemas.openxmlformats.org/officeDocument/2006/relationships/slide" Target="slide3.xml"/><Relationship Id="rId21" Type="http://schemas.openxmlformats.org/officeDocument/2006/relationships/slide" Target="slide36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17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24" Type="http://schemas.openxmlformats.org/officeDocument/2006/relationships/slide" Target="slide4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40.xml"/><Relationship Id="rId10" Type="http://schemas.openxmlformats.org/officeDocument/2006/relationships/slide" Target="slide13.xml"/><Relationship Id="rId19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8.xml"/><Relationship Id="rId22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9LRtI639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dafrica.org/wp-content/uploads/2021/11/YEG-Brochure-29.10.2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pdf/2009.01749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-dhCAf7sm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hyperlink" Target="https://www.thersa.org/reports/young-peoples-health-and-economic-security" TargetMode="Externa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hyperlink" Target="https://www.thersa.org/reports/universal-basic-income-ubi-mental-health" TargetMode="Externa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openxmlformats.org/officeDocument/2006/relationships/image" Target="../media/image21.png"/><Relationship Id="rId3" Type="http://schemas.openxmlformats.org/officeDocument/2006/relationships/hyperlink" Target="https://www.thersa.org/reports/universal-basic-income-ubi-mental-health" TargetMode="External"/><Relationship Id="rId21" Type="http://schemas.openxmlformats.org/officeDocument/2006/relationships/image" Target="../media/image24.sv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10" Type="http://schemas.openxmlformats.org/officeDocument/2006/relationships/diagramLayout" Target="../diagrams/layout5.xml"/><Relationship Id="rId19" Type="http://schemas.openxmlformats.org/officeDocument/2006/relationships/image" Target="../media/image22.sv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p-S-SDt1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iglobal.org/work-and-insights/systematic-review-and-meta-analysis-what-works-young-people-leaving-out-home-ca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csc.edu/~jmrtwo/dynamic_effect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OsjoF6jEk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46.xml"/><Relationship Id="rId3" Type="http://schemas.openxmlformats.org/officeDocument/2006/relationships/slide" Target="slide44.xml"/><Relationship Id="rId7" Type="http://schemas.openxmlformats.org/officeDocument/2006/relationships/slide" Target="slide48.xml"/><Relationship Id="rId12" Type="http://schemas.openxmlformats.org/officeDocument/2006/relationships/slide" Target="slide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7.xml"/><Relationship Id="rId11" Type="http://schemas.openxmlformats.org/officeDocument/2006/relationships/slide" Target="slide52.xml"/><Relationship Id="rId5" Type="http://schemas.openxmlformats.org/officeDocument/2006/relationships/slide" Target="slide45.xml"/><Relationship Id="rId10" Type="http://schemas.openxmlformats.org/officeDocument/2006/relationships/slide" Target="slide51.xml"/><Relationship Id="rId4" Type="http://schemas.openxmlformats.org/officeDocument/2006/relationships/hyperlink" Target="https://www.wcpp.org.uk/cy/ynghylch/person/yr-athro-steve-martin/" TargetMode="External"/><Relationship Id="rId9" Type="http://schemas.openxmlformats.org/officeDocument/2006/relationships/slide" Target="slide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dafrica.org/wp-content/uploads/2021/11/YEG-Brochure-29.10.21.pdf" TargetMode="External"/><Relationship Id="rId13" Type="http://schemas.openxmlformats.org/officeDocument/2006/relationships/hyperlink" Target="https://www.ceiglobal.org/work-and-insights/systematic-review-and-meta-analysis-what-works-young-people-leaving-out-home-care" TargetMode="External"/><Relationship Id="rId3" Type="http://schemas.openxmlformats.org/officeDocument/2006/relationships/hyperlink" Target="https://www.llyw.cymru/cynllun-peilot-incwm-sylfaenol-ar-gyfer-pobl-ifanc-syn-gadael-gofal-trosolwg-or-cynllun" TargetMode="External"/><Relationship Id="rId7" Type="http://schemas.openxmlformats.org/officeDocument/2006/relationships/hyperlink" Target="https://arxiv.org/pdf/2009.01749.pdf" TargetMode="External"/><Relationship Id="rId12" Type="http://schemas.openxmlformats.org/officeDocument/2006/relationships/hyperlink" Target="https://www.thersa.org/reports/universal-basic-income-ubi-mental-health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www.bloomsbury.com/uk/precariat-9780755637072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onweb.ucsd.edu/~pniehaus/papers/ubi_covid.pdf" TargetMode="External"/><Relationship Id="rId11" Type="http://schemas.openxmlformats.org/officeDocument/2006/relationships/hyperlink" Target="https://www.thersa.org/reports/young-peoples-health-and-economic-security" TargetMode="External"/><Relationship Id="rId5" Type="http://schemas.openxmlformats.org/officeDocument/2006/relationships/hyperlink" Target="https://cascadewales.org/cy/research/gwerthusiad-incwm-sylfaenol-cymru/" TargetMode="External"/><Relationship Id="rId15" Type="http://schemas.openxmlformats.org/officeDocument/2006/relationships/hyperlink" Target="https://www.penguin.co.uk/books/304706/basic-income-by-standing-guy/9780141985480" TargetMode="External"/><Relationship Id="rId10" Type="http://schemas.openxmlformats.org/officeDocument/2006/relationships/hyperlink" Target="https://www.thersa.org/reports/young-peoples-economic-security" TargetMode="External"/><Relationship Id="rId4" Type="http://schemas.openxmlformats.org/officeDocument/2006/relationships/hyperlink" Target="https://www.instituteofhealthequity.org/resources-reports/fair-society-healthy-lives-the-marmot-review" TargetMode="External"/><Relationship Id="rId9" Type="http://schemas.openxmlformats.org/officeDocument/2006/relationships/hyperlink" Target="https://people.ucsc.edu/~jmrtwo/dynamic_effects.pdf" TargetMode="External"/><Relationship Id="rId14" Type="http://schemas.openxmlformats.org/officeDocument/2006/relationships/hyperlink" Target="https://whatworks-csc.org.uk/research-project/systematic-review-experiences-with-mental-health-provision-for-care-experienced-young-people-in-the-uk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gruyter.com/document/doi/10.1515/bis-2020-0005/html?lang=en" TargetMode="External"/><Relationship Id="rId3" Type="http://schemas.openxmlformats.org/officeDocument/2006/relationships/hyperlink" Target="https://jainfamilyinstitute.org/wp-content/uploads/pdf/hudsonup_year_one_report_leah-hamilton-jfi.pdf" TargetMode="External"/><Relationship Id="rId7" Type="http://schemas.openxmlformats.org/officeDocument/2006/relationships/hyperlink" Target="https://www.degruyter.com/document/doi/10.1515/bis-2020-0034/html?lang=e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PMTY3u6QsT5vmYMkDnSjN8CFs114_FFS/view" TargetMode="External"/><Relationship Id="rId11" Type="http://schemas.openxmlformats.org/officeDocument/2006/relationships/hyperlink" Target="https://www.trusselltrust.org/wp-content/uploads/sites/2/2022/11/Vantage-Point-Research-Leeds-Cash-First-evaluation.pdf" TargetMode="External"/><Relationship Id="rId5" Type="http://schemas.openxmlformats.org/officeDocument/2006/relationships/hyperlink" Target="https://www.work-free.net/" TargetMode="External"/><Relationship Id="rId10" Type="http://schemas.openxmlformats.org/officeDocument/2006/relationships/hyperlink" Target="https://www.trusselltrust.org/wp-content/uploads/sites/2/2022/11/Cash-first-literature-review.pdf" TargetMode="External"/><Relationship Id="rId4" Type="http://schemas.openxmlformats.org/officeDocument/2006/relationships/hyperlink" Target="https://presidencia.gencat.cat/web/.content/ambits_actuacio/renda_basica_universal/contingut/documents/preproposta-disseny-pla-pilot-eng.pdf" TargetMode="External"/><Relationship Id="rId9" Type="http://schemas.openxmlformats.org/officeDocument/2006/relationships/hyperlink" Target="https://labourstudies.mcmaster.ca/documents/southern-ontarios-basic-income-experience.pd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i3w7d2w8.stackpathcdn.com/wp-content/uploads/2020/02/Voices-of-Basic-Income.pdf?x36327" TargetMode="External"/><Relationship Id="rId13" Type="http://schemas.openxmlformats.org/officeDocument/2006/relationships/hyperlink" Target="https://www.thersa.org/reports/universal-basic-income-ubi-mental-health" TargetMode="External"/><Relationship Id="rId3" Type="http://schemas.openxmlformats.org/officeDocument/2006/relationships/hyperlink" Target="https://covidandsociety.com/basic-income-review-policy-design/" TargetMode="External"/><Relationship Id="rId7" Type="http://schemas.openxmlformats.org/officeDocument/2006/relationships/hyperlink" Target="https://www.sciencedirect.com/science/article/pii/S2468266720300050#bib22" TargetMode="External"/><Relationship Id="rId12" Type="http://schemas.openxmlformats.org/officeDocument/2006/relationships/hyperlink" Target="https://d1ssu070pg2v9i.cloudfront.net/pex/pex_carnegie2021/2019/01/06085509/Exploring-the-practicalities-of-a-Basic-Income-pilot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ls.ucl.ac.uk/cls-studies/millennium-cohort-study/" TargetMode="External"/><Relationship Id="rId11" Type="http://schemas.openxmlformats.org/officeDocument/2006/relationships/hyperlink" Target="https://www.thersa.org/globalassets/pdfs/rsa-a-basic-income-for-scotland.pdf" TargetMode="External"/><Relationship Id="rId5" Type="http://schemas.openxmlformats.org/officeDocument/2006/relationships/hyperlink" Target="https://phwwhocc.co.uk/resources/preventing-homelessness-in-care-experienced-individuals" TargetMode="External"/><Relationship Id="rId10" Type="http://schemas.openxmlformats.org/officeDocument/2006/relationships/hyperlink" Target="https://www.basicincome.scot/__data/assets/pdf_file/0024/175371/Draft-Final-CBI-Feasibility_Main-Report-June-2020.pdf" TargetMode="External"/><Relationship Id="rId4" Type="http://schemas.openxmlformats.org/officeDocument/2006/relationships/hyperlink" Target="https://journals.sagepub.com/doi/10.1177/13882627221122797" TargetMode="External"/><Relationship Id="rId9" Type="http://schemas.openxmlformats.org/officeDocument/2006/relationships/hyperlink" Target="https://rpubs.com/danielnettle/cco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cpp.org.uk/cy/cyhoeddi/tlodi-ac-allgau-cymdeithasol-ffordd-ymlae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AhkvNK-MAr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WSFa6xbGH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B5FA-ADD2-474A-BADC-8CE532275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57" y="1319452"/>
            <a:ext cx="7210278" cy="116086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Cynhadledd</a:t>
            </a:r>
            <a:r>
              <a:rPr lang="en-GB" dirty="0"/>
              <a:t> y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Peilot</a:t>
            </a:r>
            <a:r>
              <a:rPr lang="en-GB" dirty="0"/>
              <a:t> </a:t>
            </a:r>
            <a:r>
              <a:rPr lang="en-GB" dirty="0" err="1"/>
              <a:t>Incwm</a:t>
            </a:r>
            <a:r>
              <a:rPr lang="en-GB" dirty="0"/>
              <a:t> </a:t>
            </a:r>
            <a:r>
              <a:rPr lang="en-GB" dirty="0" err="1"/>
              <a:t>Sylfaenol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Gadael</a:t>
            </a:r>
            <a:r>
              <a:rPr lang="en-GB" dirty="0"/>
              <a:t> </a:t>
            </a:r>
            <a:r>
              <a:rPr lang="en-GB" dirty="0" err="1"/>
              <a:t>Gofal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BBE71-62CD-9C4C-A99D-313C015B0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56" y="2592581"/>
            <a:ext cx="5608843" cy="1130165"/>
          </a:xfrm>
        </p:spPr>
        <p:txBody>
          <a:bodyPr/>
          <a:lstStyle/>
          <a:p>
            <a:r>
              <a:rPr lang="en-US" dirty="0" err="1"/>
              <a:t>Pecyn</a:t>
            </a:r>
            <a:r>
              <a:rPr lang="en-US" dirty="0"/>
              <a:t> </a:t>
            </a:r>
            <a:r>
              <a:rPr lang="en-US" dirty="0" err="1"/>
              <a:t>uchafbwyntiau'r</a:t>
            </a:r>
            <a:r>
              <a:rPr lang="en-US" dirty="0"/>
              <a:t> </a:t>
            </a:r>
            <a:r>
              <a:rPr lang="en-US" dirty="0" err="1"/>
              <a:t>digwyddiad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7D9AB-88DF-ED3B-714F-50527DC00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7" y="3348001"/>
            <a:ext cx="4780419" cy="3190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84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Yr</a:t>
            </a:r>
            <a:r>
              <a:rPr lang="en-US" sz="3000" dirty="0"/>
              <a:t> </a:t>
            </a:r>
            <a:r>
              <a:rPr lang="en-US" sz="3000" dirty="0" err="1"/>
              <a:t>Athro</a:t>
            </a:r>
            <a:r>
              <a:rPr lang="en-US" sz="3000" dirty="0"/>
              <a:t> </a:t>
            </a:r>
            <a:r>
              <a:rPr lang="en-US" sz="3000" dirty="0" err="1"/>
              <a:t>Syr</a:t>
            </a:r>
            <a:r>
              <a:rPr lang="en-US" sz="3000" dirty="0"/>
              <a:t> Michael Marmot: </a:t>
            </a:r>
            <a:r>
              <a:rPr lang="en-US" sz="3000" dirty="0" err="1"/>
              <a:t>Sefydlu’r</a:t>
            </a:r>
            <a:r>
              <a:rPr lang="en-US" sz="3000" dirty="0"/>
              <a:t> </a:t>
            </a:r>
            <a:r>
              <a:rPr lang="en-US" sz="3000" dirty="0" err="1"/>
              <a:t>peilot</a:t>
            </a:r>
            <a:r>
              <a:rPr lang="en-US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12" y="1567377"/>
            <a:ext cx="8330688" cy="4525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prif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anerchiad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Marmot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gosod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nghyd-destun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cyfiawnder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cymdeithasol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thegwch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iechyd.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chanlyniadau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cydblethu’n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fawr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amlygir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gydberthynas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rhwng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disgwyliad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tair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her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ddiweddar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anghydraddoldebau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DU: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4" name="Group 13" descr="Mesurau cyni&#10;COVID-19&#10;Yr argyfwng costau byw">
            <a:extLst>
              <a:ext uri="{FF2B5EF4-FFF2-40B4-BE49-F238E27FC236}">
                <a16:creationId xmlns:a16="http://schemas.microsoft.com/office/drawing/2014/main" id="{F96C58A4-6CA0-C409-52CF-E23CD7283AF8}"/>
              </a:ext>
            </a:extLst>
          </p:cNvPr>
          <p:cNvGrpSpPr/>
          <p:nvPr/>
        </p:nvGrpSpPr>
        <p:grpSpPr>
          <a:xfrm>
            <a:off x="2088018" y="3487158"/>
            <a:ext cx="4704997" cy="2076450"/>
            <a:chOff x="950259" y="4079407"/>
            <a:chExt cx="4704997" cy="207645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2DE1878A-D6FE-3096-F08C-9C41F47DC4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7255154"/>
                </p:ext>
              </p:extLst>
            </p:nvPr>
          </p:nvGraphicFramePr>
          <p:xfrm>
            <a:off x="950259" y="4079407"/>
            <a:ext cx="4704997" cy="20764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Graphic 6" descr="Bank with solid fill">
              <a:extLst>
                <a:ext uri="{FF2B5EF4-FFF2-40B4-BE49-F238E27FC236}">
                  <a16:creationId xmlns:a16="http://schemas.microsoft.com/office/drawing/2014/main" id="{32344682-5A81-7E28-9D02-407E0E16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69913" y="4133195"/>
              <a:ext cx="432000" cy="432000"/>
            </a:xfrm>
            <a:prstGeom prst="rect">
              <a:avLst/>
            </a:prstGeom>
          </p:spPr>
        </p:pic>
        <p:pic>
          <p:nvPicPr>
            <p:cNvPr id="11" name="Graphic 10" descr="Face with mask with solid fill">
              <a:extLst>
                <a:ext uri="{FF2B5EF4-FFF2-40B4-BE49-F238E27FC236}">
                  <a16:creationId xmlns:a16="http://schemas.microsoft.com/office/drawing/2014/main" id="{887D8C98-C559-CA44-B079-5C64B103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92018" y="4923811"/>
              <a:ext cx="396000" cy="396000"/>
            </a:xfrm>
            <a:prstGeom prst="rect">
              <a:avLst/>
            </a:prstGeom>
          </p:spPr>
        </p:pic>
        <p:pic>
          <p:nvPicPr>
            <p:cNvPr id="13" name="Graphic 12" descr="Pound with solid fill">
              <a:extLst>
                <a:ext uri="{FF2B5EF4-FFF2-40B4-BE49-F238E27FC236}">
                  <a16:creationId xmlns:a16="http://schemas.microsoft.com/office/drawing/2014/main" id="{7EF35739-D029-7188-E60A-A894CF17D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69913" y="5643174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01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Yr</a:t>
            </a:r>
            <a:r>
              <a:rPr lang="en-US" sz="2500" dirty="0"/>
              <a:t> </a:t>
            </a:r>
            <a:r>
              <a:rPr lang="en-US" sz="2500" dirty="0" err="1"/>
              <a:t>Athro</a:t>
            </a:r>
            <a:r>
              <a:rPr lang="en-US" sz="2500" dirty="0"/>
              <a:t> </a:t>
            </a:r>
            <a:r>
              <a:rPr lang="en-US" sz="2500" dirty="0" err="1"/>
              <a:t>Syr</a:t>
            </a:r>
            <a:r>
              <a:rPr lang="en-US" sz="2500" dirty="0"/>
              <a:t> Michael Marmot: </a:t>
            </a:r>
            <a:r>
              <a:rPr lang="en-US" sz="2500" dirty="0" err="1"/>
              <a:t>tueddiadau</a:t>
            </a:r>
            <a:r>
              <a:rPr lang="en-US" sz="2500" dirty="0"/>
              <a:t> </a:t>
            </a:r>
            <a:r>
              <a:rPr lang="en-US" sz="2500" dirty="0" err="1"/>
              <a:t>diweddar</a:t>
            </a:r>
            <a:r>
              <a:rPr lang="en-US" sz="25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910"/>
            <a:ext cx="8330688" cy="450418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Tynnodd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Marmot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sylw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sawl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tueddiad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nghyd-destun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heriau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diweddar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profiadau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niweidiol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plentyndod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blant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amddifadedd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cyflyrau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ymhlith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phrofiadau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niweidiol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plentyndod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rheini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bod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hôl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thaliadau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chyflwr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Mae'r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yw'n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rhiant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sylweddol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gwaith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ddi-waith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20au, 30au a 40au,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arbennig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am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preswyl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263EB-06BF-1412-6D0D-C5FAF2DF1705}"/>
              </a:ext>
            </a:extLst>
          </p:cNvPr>
          <p:cNvSpPr txBox="1"/>
          <p:nvPr/>
        </p:nvSpPr>
        <p:spPr>
          <a:xfrm>
            <a:off x="457200" y="4369902"/>
            <a:ext cx="7736400" cy="109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Mae'r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adrodd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anodd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ymdopi'n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ariannol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gymharu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boblogaeth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gyffredinol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Datgelodd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pandemig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anghydraddoldebau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cymdeithas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a’u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chwyddo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o ran iechyd a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dosbarthiad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41C76-C1E4-78E5-D2DB-01D8509ECDAF}"/>
              </a:ext>
            </a:extLst>
          </p:cNvPr>
          <p:cNvSpPr txBox="1"/>
          <p:nvPr/>
        </p:nvSpPr>
        <p:spPr>
          <a:xfrm>
            <a:off x="457200" y="5469114"/>
            <a:ext cx="6829200" cy="99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argyfwng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byw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diweddar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lleiaf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cefnog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heffeithio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fwyaf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chwyddiant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ynni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chwyddiant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uchel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cyfrif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gyfran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uwch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wariant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hwnnw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Yr</a:t>
            </a:r>
            <a:r>
              <a:rPr lang="en-US" sz="3000" dirty="0"/>
              <a:t> </a:t>
            </a:r>
            <a:r>
              <a:rPr lang="en-US" sz="3000" dirty="0" err="1"/>
              <a:t>Athro</a:t>
            </a:r>
            <a:r>
              <a:rPr lang="en-US" sz="3000" dirty="0"/>
              <a:t> </a:t>
            </a:r>
            <a:r>
              <a:rPr lang="en-US" sz="3000" dirty="0" err="1"/>
              <a:t>Syr</a:t>
            </a:r>
            <a:r>
              <a:rPr lang="en-US" sz="3000" dirty="0"/>
              <a:t> Michael Marmot: </a:t>
            </a:r>
            <a:r>
              <a:rPr lang="en-US" sz="3000" dirty="0" err="1"/>
              <a:t>anghydraddoldebau</a:t>
            </a:r>
            <a:r>
              <a:rPr lang="en-US" sz="3000" dirty="0"/>
              <a:t> iechyd ac </a:t>
            </a:r>
            <a:r>
              <a:rPr lang="en-US" sz="3000" dirty="0" err="1"/>
              <a:t>incwm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47518" cy="470525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chwe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egwyddor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Marmot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lleihau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anghydraddoldebau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iechyd 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nodir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Fair Society, Healthy Lives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(The Marmot Review, </a:t>
            </a:r>
            <a:r>
              <a:rPr lang="en-GB" sz="1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3" name="Group 22" descr="Rhoi'r dechrau gorau mewn bywyd i bob plentyn&#10;Galluogi pob plentyn, unigolyn ifanc ac oedolyn i wneud y mwyaf o'u galluoedd a chael rheolaeth dros eu bywydau&#10;Creu cyflogaeth deg a gwaith da i bawb&#10;Sicrhau safon byw iach i bawb&#10;Creu a datblygu lleoedd a chymunedau iach a chynaliadwy&#10;Cryfhau rôl ac effaith atal afiechyd">
            <a:extLst>
              <a:ext uri="{FF2B5EF4-FFF2-40B4-BE49-F238E27FC236}">
                <a16:creationId xmlns:a16="http://schemas.microsoft.com/office/drawing/2014/main" id="{4053ED8B-6F5C-CE8E-17A6-821AF865839C}"/>
              </a:ext>
            </a:extLst>
          </p:cNvPr>
          <p:cNvGrpSpPr/>
          <p:nvPr/>
        </p:nvGrpSpPr>
        <p:grpSpPr>
          <a:xfrm>
            <a:off x="508746" y="2482473"/>
            <a:ext cx="8126508" cy="2037301"/>
            <a:chOff x="537883" y="2554942"/>
            <a:chExt cx="8126508" cy="2037301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DEEBD887-DB3E-D5F0-7D35-5839CE18C143}"/>
                </a:ext>
              </a:extLst>
            </p:cNvPr>
            <p:cNvSpPr/>
            <p:nvPr/>
          </p:nvSpPr>
          <p:spPr>
            <a:xfrm>
              <a:off x="1846731" y="3246556"/>
              <a:ext cx="1582272" cy="1329438"/>
            </a:xfrm>
            <a:prstGeom prst="hexagon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rIns="36000" rtlCol="0" anchor="ctr"/>
            <a:lstStyle/>
            <a:p>
              <a:pPr algn="ctr"/>
              <a:r>
                <a:rPr lang="en-GB" sz="950" b="1" dirty="0" err="1"/>
                <a:t>Galluogi</a:t>
              </a:r>
              <a:r>
                <a:rPr lang="en-GB" sz="950" b="1" dirty="0"/>
                <a:t> </a:t>
              </a:r>
              <a:r>
                <a:rPr lang="en-GB" sz="950" b="1" dirty="0" err="1"/>
                <a:t>pob</a:t>
              </a:r>
              <a:r>
                <a:rPr lang="en-GB" sz="950" b="1" dirty="0"/>
                <a:t> </a:t>
              </a:r>
              <a:r>
                <a:rPr lang="en-GB" sz="950" b="1" dirty="0" err="1"/>
                <a:t>plentyn</a:t>
              </a:r>
              <a:r>
                <a:rPr lang="en-GB" sz="950" b="1" dirty="0"/>
                <a:t>, </a:t>
              </a:r>
              <a:r>
                <a:rPr lang="en-GB" sz="950" b="1" dirty="0" err="1"/>
                <a:t>unigolyn</a:t>
              </a:r>
              <a:r>
                <a:rPr lang="en-GB" sz="950" b="1" dirty="0"/>
                <a:t> </a:t>
              </a:r>
              <a:r>
                <a:rPr lang="en-GB" sz="950" b="1" dirty="0" err="1"/>
                <a:t>ifanc</a:t>
              </a:r>
              <a:r>
                <a:rPr lang="en-GB" sz="950" b="1" dirty="0"/>
                <a:t> ac </a:t>
              </a:r>
              <a:r>
                <a:rPr lang="en-GB" sz="950" b="1" dirty="0" err="1"/>
                <a:t>oedolyn</a:t>
              </a:r>
              <a:r>
                <a:rPr lang="en-GB" sz="950" b="1" dirty="0"/>
                <a:t> </a:t>
              </a:r>
              <a:r>
                <a:rPr lang="en-GB" sz="950" b="1" dirty="0" err="1"/>
                <a:t>i</a:t>
              </a:r>
              <a:r>
                <a:rPr lang="en-GB" sz="950" b="1" dirty="0"/>
                <a:t> </a:t>
              </a:r>
              <a:r>
                <a:rPr lang="en-GB" sz="950" b="1" dirty="0" err="1"/>
                <a:t>wneud</a:t>
              </a:r>
              <a:r>
                <a:rPr lang="en-GB" sz="950" b="1" dirty="0"/>
                <a:t> y </a:t>
              </a:r>
              <a:r>
                <a:rPr lang="en-GB" sz="950" b="1" dirty="0" err="1"/>
                <a:t>mwyaf</a:t>
              </a:r>
              <a:r>
                <a:rPr lang="en-GB" sz="950" b="1" dirty="0"/>
                <a:t> </a:t>
              </a:r>
              <a:r>
                <a:rPr lang="en-GB" sz="950" b="1" dirty="0" err="1"/>
                <a:t>o'u</a:t>
              </a:r>
              <a:r>
                <a:rPr lang="en-GB" sz="950" b="1" dirty="0"/>
                <a:t> </a:t>
              </a:r>
              <a:r>
                <a:rPr lang="en-GB" sz="950" b="1" dirty="0" err="1"/>
                <a:t>galluoedd</a:t>
              </a:r>
              <a:r>
                <a:rPr lang="en-GB" sz="950" b="1" dirty="0"/>
                <a:t> a </a:t>
              </a:r>
              <a:r>
                <a:rPr lang="en-GB" sz="950" b="1" dirty="0" err="1"/>
                <a:t>chael</a:t>
              </a:r>
              <a:r>
                <a:rPr lang="en-GB" sz="950" b="1" dirty="0"/>
                <a:t> </a:t>
              </a:r>
              <a:r>
                <a:rPr lang="en-GB" sz="950" b="1" dirty="0" err="1"/>
                <a:t>rheolaeth</a:t>
              </a:r>
              <a:r>
                <a:rPr lang="en-GB" sz="950" b="1" dirty="0"/>
                <a:t> </a:t>
              </a:r>
              <a:r>
                <a:rPr lang="en-GB" sz="950" b="1" dirty="0" err="1"/>
                <a:t>dros</a:t>
              </a:r>
              <a:r>
                <a:rPr lang="en-GB" sz="950" b="1" dirty="0"/>
                <a:t> </a:t>
              </a:r>
              <a:r>
                <a:rPr lang="en-GB" sz="950" b="1" dirty="0" err="1"/>
                <a:t>eu</a:t>
              </a:r>
              <a:r>
                <a:rPr lang="en-GB" sz="950" b="1" dirty="0"/>
                <a:t> </a:t>
              </a:r>
              <a:r>
                <a:rPr lang="en-GB" sz="950" b="1" dirty="0" err="1"/>
                <a:t>bywydau</a:t>
              </a:r>
              <a:endParaRPr lang="en-GB" sz="950" b="1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7A8DEA5-3829-C13C-BEF7-D778180FE9BC}"/>
                </a:ext>
              </a:extLst>
            </p:cNvPr>
            <p:cNvSpPr/>
            <p:nvPr/>
          </p:nvSpPr>
          <p:spPr>
            <a:xfrm>
              <a:off x="537883" y="2554942"/>
              <a:ext cx="1582272" cy="1329438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err="1"/>
                <a:t>Rhoi'r</a:t>
              </a:r>
              <a:r>
                <a:rPr lang="en-GB" sz="1000" b="1" dirty="0"/>
                <a:t> </a:t>
              </a:r>
              <a:r>
                <a:rPr lang="en-GB" sz="1000" b="1" dirty="0" err="1"/>
                <a:t>dechrau</a:t>
              </a:r>
              <a:r>
                <a:rPr lang="en-GB" sz="1000" b="1" dirty="0"/>
                <a:t> </a:t>
              </a:r>
              <a:r>
                <a:rPr lang="en-GB" sz="1000" b="1" dirty="0" err="1"/>
                <a:t>gorau</a:t>
              </a:r>
              <a:r>
                <a:rPr lang="en-GB" sz="1000" b="1" dirty="0"/>
                <a:t> </a:t>
              </a:r>
              <a:r>
                <a:rPr lang="en-GB" sz="1000" b="1" dirty="0" err="1"/>
                <a:t>mewn</a:t>
              </a:r>
              <a:r>
                <a:rPr lang="en-GB" sz="1000" b="1" dirty="0"/>
                <a:t> </a:t>
              </a:r>
              <a:r>
                <a:rPr lang="en-GB" sz="1000" b="1" dirty="0" err="1"/>
                <a:t>bywyd</a:t>
              </a:r>
              <a:r>
                <a:rPr lang="en-GB" sz="1000" b="1" dirty="0"/>
                <a:t> </a:t>
              </a:r>
              <a:r>
                <a:rPr lang="en-GB" sz="1000" b="1" dirty="0" err="1"/>
                <a:t>i</a:t>
              </a:r>
              <a:r>
                <a:rPr lang="en-GB" sz="1000" b="1" dirty="0"/>
                <a:t> bob </a:t>
              </a:r>
              <a:r>
                <a:rPr lang="en-GB" sz="1000" b="1" dirty="0" err="1"/>
                <a:t>plentyn</a:t>
              </a:r>
              <a:endParaRPr lang="en-GB" sz="1000" b="1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4FB056F-0ED8-DEB0-3053-1034F2E7C443}"/>
                </a:ext>
              </a:extLst>
            </p:cNvPr>
            <p:cNvSpPr/>
            <p:nvPr/>
          </p:nvSpPr>
          <p:spPr>
            <a:xfrm>
              <a:off x="4464425" y="3246556"/>
              <a:ext cx="1582272" cy="1329438"/>
            </a:xfrm>
            <a:prstGeom prst="hexag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000" b="1" dirty="0"/>
                <a:t>Sicrhau safon byw iach i bawb</a:t>
              </a:r>
              <a:endParaRPr lang="en-GB" sz="1000" b="1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E81BA60-6DA2-F14A-2DEF-D38AA121995A}"/>
                </a:ext>
              </a:extLst>
            </p:cNvPr>
            <p:cNvSpPr/>
            <p:nvPr/>
          </p:nvSpPr>
          <p:spPr>
            <a:xfrm>
              <a:off x="3155577" y="2554942"/>
              <a:ext cx="1582272" cy="1329438"/>
            </a:xfrm>
            <a:prstGeom prst="hexagon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b="1" dirty="0"/>
                <a:t>Creu </a:t>
              </a:r>
              <a:r>
                <a:rPr lang="en-GB" sz="1000" b="1" dirty="0" err="1"/>
                <a:t>cyflogaeth</a:t>
              </a:r>
              <a:r>
                <a:rPr lang="en-GB" sz="1000" b="1" dirty="0"/>
                <a:t> </a:t>
              </a:r>
              <a:r>
                <a:rPr lang="en-GB" sz="1000" b="1" dirty="0" err="1"/>
                <a:t>deg</a:t>
              </a:r>
              <a:r>
                <a:rPr lang="en-GB" sz="1000" b="1" dirty="0"/>
                <a:t> a </a:t>
              </a:r>
              <a:r>
                <a:rPr lang="en-GB" sz="1000" b="1" dirty="0" err="1"/>
                <a:t>gwaith</a:t>
              </a:r>
              <a:r>
                <a:rPr lang="en-GB" sz="1000" b="1" dirty="0"/>
                <a:t> da </a:t>
              </a:r>
              <a:r>
                <a:rPr lang="en-GB" sz="1000" b="1" dirty="0" err="1"/>
                <a:t>i</a:t>
              </a:r>
              <a:r>
                <a:rPr lang="en-GB" sz="1000" b="1" dirty="0"/>
                <a:t> </a:t>
              </a:r>
              <a:r>
                <a:rPr lang="en-GB" sz="1000" b="1" dirty="0" err="1"/>
                <a:t>bawb</a:t>
              </a:r>
              <a:endParaRPr lang="en-GB" sz="1000" b="1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0B5C4F65-B0B6-AC54-3BDA-95E19647E174}"/>
                </a:ext>
              </a:extLst>
            </p:cNvPr>
            <p:cNvSpPr/>
            <p:nvPr/>
          </p:nvSpPr>
          <p:spPr>
            <a:xfrm>
              <a:off x="7082119" y="3262805"/>
              <a:ext cx="1582272" cy="1329438"/>
            </a:xfrm>
            <a:prstGeom prst="hexagon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b="1" dirty="0" err="1"/>
                <a:t>Cryfhau</a:t>
              </a:r>
              <a:r>
                <a:rPr lang="en-GB" sz="1000" b="1" dirty="0"/>
                <a:t> </a:t>
              </a:r>
              <a:r>
                <a:rPr lang="en-GB" sz="1000" b="1" dirty="0" err="1"/>
                <a:t>rôl</a:t>
              </a:r>
              <a:r>
                <a:rPr lang="en-GB" sz="1000" b="1" dirty="0"/>
                <a:t> ac </a:t>
              </a:r>
              <a:r>
                <a:rPr lang="en-GB" sz="1000" b="1" dirty="0" err="1"/>
                <a:t>effaith</a:t>
              </a:r>
              <a:r>
                <a:rPr lang="en-GB" sz="1000" b="1" dirty="0"/>
                <a:t> </a:t>
              </a:r>
              <a:r>
                <a:rPr lang="en-GB" sz="1000" b="1" dirty="0" err="1"/>
                <a:t>atal</a:t>
              </a:r>
              <a:r>
                <a:rPr lang="en-GB" sz="1000" b="1" dirty="0"/>
                <a:t> </a:t>
              </a:r>
              <a:r>
                <a:rPr lang="en-GB" sz="1000" b="1" dirty="0" err="1"/>
                <a:t>afiechyd</a:t>
              </a:r>
              <a:endParaRPr lang="en-GB" sz="1000" b="1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7108965-56DD-DFC8-6A56-9AB04E394B81}"/>
                </a:ext>
              </a:extLst>
            </p:cNvPr>
            <p:cNvSpPr/>
            <p:nvPr/>
          </p:nvSpPr>
          <p:spPr>
            <a:xfrm>
              <a:off x="5773271" y="2571191"/>
              <a:ext cx="1582272" cy="1329438"/>
            </a:xfrm>
            <a:prstGeom prst="hexag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b="1" dirty="0"/>
                <a:t>Creu a </a:t>
              </a:r>
              <a:r>
                <a:rPr lang="en-GB" sz="1000" b="1" dirty="0" err="1"/>
                <a:t>datblygu</a:t>
              </a:r>
              <a:r>
                <a:rPr lang="en-GB" sz="1000" b="1" dirty="0"/>
                <a:t> </a:t>
              </a:r>
              <a:r>
                <a:rPr lang="en-GB" sz="1000" b="1" dirty="0" err="1"/>
                <a:t>lleoedd</a:t>
              </a:r>
              <a:r>
                <a:rPr lang="en-GB" sz="1000" b="1" dirty="0"/>
                <a:t> a </a:t>
              </a:r>
              <a:r>
                <a:rPr lang="en-GB" sz="1000" b="1" dirty="0" err="1"/>
                <a:t>chymunedau</a:t>
              </a:r>
              <a:r>
                <a:rPr lang="en-GB" sz="1000" b="1" dirty="0"/>
                <a:t> </a:t>
              </a:r>
              <a:r>
                <a:rPr lang="en-GB" sz="1000" b="1" dirty="0" err="1"/>
                <a:t>iach</a:t>
              </a:r>
              <a:r>
                <a:rPr lang="en-GB" sz="1000" b="1" dirty="0"/>
                <a:t> a </a:t>
              </a:r>
              <a:r>
                <a:rPr lang="en-GB" sz="1000" b="1" dirty="0" err="1"/>
                <a:t>chynaliadwy</a:t>
              </a:r>
              <a:endParaRPr lang="en-GB" sz="1000" b="1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7CD213B-BF05-AC46-6C71-DCCBD5D40558}"/>
              </a:ext>
            </a:extLst>
          </p:cNvPr>
          <p:cNvSpPr txBox="1"/>
          <p:nvPr/>
        </p:nvSpPr>
        <p:spPr>
          <a:xfrm>
            <a:off x="457200" y="4662474"/>
            <a:ext cx="6595782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Gorffennodd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Marmot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ddweud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A38536-5ADC-B5EA-EDDA-ED4FC550C8D1}"/>
              </a:ext>
            </a:extLst>
          </p:cNvPr>
          <p:cNvSpPr/>
          <p:nvPr/>
        </p:nvSpPr>
        <p:spPr>
          <a:xfrm>
            <a:off x="508746" y="5086279"/>
            <a:ext cx="7432854" cy="5764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“</a:t>
            </a:r>
            <a:r>
              <a:rPr lang="en-GB" b="1" dirty="0" err="1"/>
              <a:t>Nid</a:t>
            </a:r>
            <a:r>
              <a:rPr lang="en-GB" b="1" dirty="0"/>
              <a:t> </a:t>
            </a:r>
            <a:r>
              <a:rPr lang="en-GB" b="1" dirty="0" err="1"/>
              <a:t>incwm</a:t>
            </a:r>
            <a:r>
              <a:rPr lang="en-GB" b="1" dirty="0"/>
              <a:t> </a:t>
            </a:r>
            <a:r>
              <a:rPr lang="en-GB" b="1" dirty="0" err="1"/>
              <a:t>yw’r</a:t>
            </a:r>
            <a:r>
              <a:rPr lang="en-GB" b="1" dirty="0"/>
              <a:t> </a:t>
            </a:r>
            <a:r>
              <a:rPr lang="en-GB" b="1" dirty="0" err="1"/>
              <a:t>unig</a:t>
            </a:r>
            <a:r>
              <a:rPr lang="en-GB" b="1" dirty="0"/>
              <a:t> </a:t>
            </a:r>
            <a:r>
              <a:rPr lang="en-GB" b="1" dirty="0" err="1"/>
              <a:t>beth</a:t>
            </a:r>
            <a:r>
              <a:rPr lang="en-GB" b="1" dirty="0"/>
              <a:t> </a:t>
            </a:r>
            <a:r>
              <a:rPr lang="en-GB" b="1" dirty="0" err="1"/>
              <a:t>sy’n</a:t>
            </a:r>
            <a:r>
              <a:rPr lang="en-GB" b="1" dirty="0"/>
              <a:t> </a:t>
            </a:r>
            <a:r>
              <a:rPr lang="en-GB" b="1" dirty="0" err="1"/>
              <a:t>bwysig</a:t>
            </a:r>
            <a:r>
              <a:rPr lang="en-GB" b="1" dirty="0"/>
              <a:t>, </a:t>
            </a:r>
            <a:r>
              <a:rPr lang="en-GB" b="1" dirty="0" err="1"/>
              <a:t>ond</a:t>
            </a:r>
            <a:r>
              <a:rPr lang="en-GB" b="1" dirty="0"/>
              <a:t> </a:t>
            </a:r>
            <a:r>
              <a:rPr lang="en-GB" b="1" dirty="0" err="1"/>
              <a:t>mae’n</a:t>
            </a:r>
            <a:r>
              <a:rPr lang="en-GB" b="1" dirty="0"/>
              <a:t> </a:t>
            </a:r>
            <a:r>
              <a:rPr lang="en-GB" b="1" dirty="0" err="1"/>
              <a:t>sicr</a:t>
            </a:r>
            <a:r>
              <a:rPr lang="en-GB" b="1" dirty="0"/>
              <a:t> </a:t>
            </a:r>
            <a:r>
              <a:rPr lang="en-GB" b="1" dirty="0" err="1"/>
              <a:t>yn</a:t>
            </a:r>
            <a:r>
              <a:rPr lang="en-GB" b="1" dirty="0"/>
              <a:t> </a:t>
            </a:r>
            <a:r>
              <a:rPr lang="en-GB" b="1" dirty="0" err="1"/>
              <a:t>helpu</a:t>
            </a:r>
            <a:r>
              <a:rPr lang="en-GB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3689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Cwestiynau</a:t>
            </a:r>
            <a:r>
              <a:rPr lang="en-US" dirty="0"/>
              <a:t> </a:t>
            </a:r>
            <a:r>
              <a:rPr lang="en-US" dirty="0" err="1"/>
              <a:t>i'r</a:t>
            </a:r>
            <a:r>
              <a:rPr lang="en-US" dirty="0"/>
              <a:t> </a:t>
            </a:r>
            <a:r>
              <a:rPr lang="en-US" dirty="0" err="1"/>
              <a:t>Athro</a:t>
            </a:r>
            <a:r>
              <a:rPr lang="en-US" dirty="0"/>
              <a:t> </a:t>
            </a:r>
            <a:r>
              <a:rPr lang="en-US" dirty="0" err="1"/>
              <a:t>Syr</a:t>
            </a:r>
            <a:r>
              <a:rPr lang="en-US" dirty="0"/>
              <a:t> Michael Marmot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Clr>
                <a:schemeClr val="accent2"/>
              </a:buClr>
              <a:buFont typeface="+mj-lt"/>
              <a:buAutoNum type="arabicPeriod"/>
            </a:pPr>
            <a:r>
              <a:rPr lang="en-US" sz="1400" b="1" dirty="0">
                <a:solidFill>
                  <a:schemeClr val="accent2"/>
                </a:solidFill>
              </a:rPr>
              <a:t>A </a:t>
            </a:r>
            <a:r>
              <a:rPr lang="en-US" sz="1400" b="1" dirty="0" err="1">
                <a:solidFill>
                  <a:schemeClr val="accent2"/>
                </a:solidFill>
              </a:rPr>
              <a:t>oes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angen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gwell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gwybodaeth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ystadegol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arnom</a:t>
            </a:r>
            <a:r>
              <a:rPr lang="en-US" sz="1400" b="1" dirty="0">
                <a:solidFill>
                  <a:schemeClr val="accent2"/>
                </a:solidFill>
              </a:rPr>
              <a:t> am </a:t>
            </a:r>
            <a:r>
              <a:rPr lang="en-US" sz="1400" b="1" dirty="0" err="1">
                <a:solidFill>
                  <a:schemeClr val="accent2"/>
                </a:solidFill>
              </a:rPr>
              <a:t>ansicrwydd</a:t>
            </a:r>
            <a:r>
              <a:rPr lang="en-US" sz="1400" b="1" dirty="0">
                <a:solidFill>
                  <a:schemeClr val="accent2"/>
                </a:solidFill>
              </a:rPr>
              <a:t> ac </a:t>
            </a:r>
            <a:r>
              <a:rPr lang="en-US" sz="1400" b="1" dirty="0" err="1">
                <a:solidFill>
                  <a:schemeClr val="accent2"/>
                </a:solidFill>
              </a:rPr>
              <a:t>ansefydlogrwydd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incwm</a:t>
            </a:r>
            <a:r>
              <a:rPr lang="en-US" sz="1400" b="1" dirty="0">
                <a:solidFill>
                  <a:schemeClr val="accent2"/>
                </a:solidFill>
              </a:rPr>
              <a:t>? </a:t>
            </a:r>
            <a:r>
              <a:rPr lang="en-US" sz="1400" b="1" dirty="0" err="1">
                <a:solidFill>
                  <a:schemeClr val="accent2"/>
                </a:solidFill>
              </a:rPr>
              <a:t>Ymddengys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ei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fod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yn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ffactor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sy'n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dwysáu'r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anghydraddoldebau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hyn</a:t>
            </a:r>
            <a:r>
              <a:rPr lang="en-US" sz="1400" b="1" dirty="0">
                <a:solidFill>
                  <a:schemeClr val="accent2"/>
                </a:solidFill>
              </a:rPr>
              <a:t>? </a:t>
            </a:r>
          </a:p>
          <a:p>
            <a:pPr lvl="1" algn="just">
              <a:buClr>
                <a:schemeClr val="accent2"/>
              </a:buClr>
            </a:pPr>
            <a:r>
              <a:rPr lang="en-US" sz="1400" dirty="0">
                <a:solidFill>
                  <a:schemeClr val="tx2"/>
                </a:solidFill>
              </a:rPr>
              <a:t>Mae </a:t>
            </a:r>
            <a:r>
              <a:rPr lang="en-US" sz="1400" dirty="0" err="1">
                <a:solidFill>
                  <a:schemeClr val="tx2"/>
                </a:solidFill>
              </a:rPr>
              <a:t>tystiolaeth</a:t>
            </a:r>
            <a:r>
              <a:rPr lang="en-US" sz="1400" dirty="0">
                <a:solidFill>
                  <a:schemeClr val="tx2"/>
                </a:solidFill>
              </a:rPr>
              <a:t> bod </a:t>
            </a:r>
            <a:r>
              <a:rPr lang="en-US" sz="1400" dirty="0" err="1">
                <a:solidFill>
                  <a:schemeClr val="tx2"/>
                </a:solidFill>
              </a:rPr>
              <a:t>ansicrwydd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economaidd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ddrwg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</a:t>
            </a:r>
            <a:r>
              <a:rPr lang="en-US" sz="1400" dirty="0">
                <a:solidFill>
                  <a:schemeClr val="tx2"/>
                </a:solidFill>
              </a:rPr>
              <a:t> iechyd.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yr</a:t>
            </a:r>
            <a:r>
              <a:rPr lang="en-US" sz="1400" dirty="0">
                <a:solidFill>
                  <a:schemeClr val="tx2"/>
                </a:solidFill>
              </a:rPr>
              <a:t> English Longitudinal Study Of Ageing, </a:t>
            </a:r>
            <a:r>
              <a:rPr lang="en-US" sz="1400" dirty="0" err="1">
                <a:solidFill>
                  <a:schemeClr val="tx2"/>
                </a:solidFill>
              </a:rPr>
              <a:t>rhoddir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pwyslais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gyfoeth</a:t>
            </a:r>
            <a:r>
              <a:rPr lang="en-US" sz="1400" dirty="0">
                <a:solidFill>
                  <a:schemeClr val="tx2"/>
                </a:solidFill>
              </a:rPr>
              <a:t> – gall </a:t>
            </a:r>
            <a:r>
              <a:rPr lang="en-US" sz="1400" dirty="0" err="1">
                <a:solidFill>
                  <a:schemeClr val="tx2"/>
                </a:solidFill>
              </a:rPr>
              <a:t>cyfoeth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ddarparu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gwytnwch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nghyd-destun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ansicrwydd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incwm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gan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fod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amrywiadau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incwm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llai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pwysig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gyda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mwy</a:t>
            </a:r>
            <a:r>
              <a:rPr lang="en-US" sz="1400" dirty="0">
                <a:solidFill>
                  <a:schemeClr val="tx2"/>
                </a:solidFill>
              </a:rPr>
              <a:t> o </a:t>
            </a:r>
            <a:r>
              <a:rPr lang="en-US" sz="1400" dirty="0" err="1">
                <a:solidFill>
                  <a:schemeClr val="tx2"/>
                </a:solidFill>
              </a:rPr>
              <a:t>gyfoeth</a:t>
            </a:r>
            <a:endParaRPr lang="en-US" sz="1400" dirty="0">
              <a:solidFill>
                <a:schemeClr val="tx2"/>
              </a:solidFill>
            </a:endParaRPr>
          </a:p>
          <a:p>
            <a:pPr lvl="1" algn="just">
              <a:buClr>
                <a:schemeClr val="accent2"/>
              </a:buClr>
            </a:pPr>
            <a:endParaRPr lang="en-GB" sz="14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accent2"/>
              </a:buClr>
              <a:buFont typeface="+mj-lt"/>
              <a:buAutoNum type="arabicPeriod" startAt="2"/>
            </a:pPr>
            <a:r>
              <a:rPr lang="en-GB" sz="1400" b="1" dirty="0">
                <a:solidFill>
                  <a:schemeClr val="accent2"/>
                </a:solidFill>
              </a:rPr>
              <a:t>Bu </a:t>
            </a:r>
            <a:r>
              <a:rPr lang="en-GB" sz="1400" b="1" dirty="0" err="1">
                <a:solidFill>
                  <a:schemeClr val="accent2"/>
                </a:solidFill>
              </a:rPr>
              <a:t>twf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aruthrol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mewn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dyled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ddrud</a:t>
            </a:r>
            <a:r>
              <a:rPr lang="en-GB" sz="1400" b="1" dirty="0">
                <a:solidFill>
                  <a:schemeClr val="accent2"/>
                </a:solidFill>
              </a:rPr>
              <a:t>, </a:t>
            </a:r>
            <a:r>
              <a:rPr lang="en-GB" sz="1400" b="1" dirty="0" err="1">
                <a:solidFill>
                  <a:schemeClr val="accent2"/>
                </a:solidFill>
              </a:rPr>
              <a:t>gydag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angen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incwm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ychwanegol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</a:t>
            </a:r>
            <a:r>
              <a:rPr lang="en-GB" sz="1400" b="1" dirty="0">
                <a:solidFill>
                  <a:schemeClr val="accent2"/>
                </a:solidFill>
              </a:rPr>
              <a:t> y </a:t>
            </a:r>
            <a:r>
              <a:rPr lang="en-GB" sz="1400" b="1" dirty="0" err="1">
                <a:solidFill>
                  <a:schemeClr val="accent2"/>
                </a:solidFill>
              </a:rPr>
              <a:t>rhai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</a:t>
            </a:r>
            <a:r>
              <a:rPr lang="en-GB" sz="1400" b="1" dirty="0">
                <a:solidFill>
                  <a:schemeClr val="accent2"/>
                </a:solidFill>
              </a:rPr>
              <a:t> y </a:t>
            </a:r>
            <a:r>
              <a:rPr lang="en-GB" sz="1400" b="1" dirty="0" err="1">
                <a:solidFill>
                  <a:schemeClr val="accent2"/>
                </a:solidFill>
              </a:rPr>
              <a:t>gwaelod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gael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dau</a:t>
            </a:r>
            <a:r>
              <a:rPr lang="en-GB" sz="1400" b="1" dirty="0">
                <a:solidFill>
                  <a:schemeClr val="accent2"/>
                </a:solidFill>
              </a:rPr>
              <a:t> ben </a:t>
            </a:r>
            <a:r>
              <a:rPr lang="en-GB" sz="1400" b="1" dirty="0" err="1">
                <a:solidFill>
                  <a:schemeClr val="accent2"/>
                </a:solidFill>
              </a:rPr>
              <a:t>llinyn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ynghyd</a:t>
            </a:r>
            <a:r>
              <a:rPr lang="en-GB" sz="1400" b="1" dirty="0">
                <a:solidFill>
                  <a:schemeClr val="accent2"/>
                </a:solidFill>
              </a:rPr>
              <a:t>. Beth </a:t>
            </a:r>
            <a:r>
              <a:rPr lang="en-GB" sz="1400" b="1" dirty="0" err="1">
                <a:solidFill>
                  <a:schemeClr val="accent2"/>
                </a:solidFill>
              </a:rPr>
              <a:t>allwn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ni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ei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wneud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fel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ymchwilwyr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i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dynnu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sylw</a:t>
            </a:r>
            <a:r>
              <a:rPr lang="en-GB" sz="1400" b="1" dirty="0">
                <a:solidFill>
                  <a:schemeClr val="accent2"/>
                </a:solidFill>
              </a:rPr>
              <a:t> at </a:t>
            </a:r>
            <a:r>
              <a:rPr lang="en-GB" sz="1400" b="1" dirty="0" err="1">
                <a:solidFill>
                  <a:schemeClr val="accent2"/>
                </a:solidFill>
              </a:rPr>
              <a:t>yr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argyfwng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hwn</a:t>
            </a:r>
            <a:r>
              <a:rPr lang="en-GB" sz="1400" b="1" dirty="0">
                <a:solidFill>
                  <a:schemeClr val="accent2"/>
                </a:solidFill>
              </a:rPr>
              <a:t>?</a:t>
            </a:r>
          </a:p>
          <a:p>
            <a:pPr lvl="1" algn="just">
              <a:buClr>
                <a:schemeClr val="accent2"/>
              </a:buClr>
            </a:pPr>
            <a:r>
              <a:rPr lang="en-US" sz="1400" dirty="0">
                <a:solidFill>
                  <a:schemeClr val="tx2"/>
                </a:solidFill>
              </a:rPr>
              <a:t>Mae </a:t>
            </a:r>
            <a:r>
              <a:rPr lang="en-US" sz="1400" dirty="0" err="1">
                <a:solidFill>
                  <a:schemeClr val="tx2"/>
                </a:solidFill>
              </a:rPr>
              <a:t>llunwyr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polisi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rhoi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pwyslais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atebion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tymor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byr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gyfer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argyfyngau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uniongyrchol</a:t>
            </a:r>
            <a:r>
              <a:rPr lang="en-US" sz="1400" dirty="0">
                <a:solidFill>
                  <a:schemeClr val="tx2"/>
                </a:solidFill>
              </a:rPr>
              <a:t>; </a:t>
            </a:r>
            <a:r>
              <a:rPr lang="en-US" sz="1400" dirty="0" err="1">
                <a:solidFill>
                  <a:schemeClr val="tx2"/>
                </a:solidFill>
              </a:rPr>
              <a:t>mae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angen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ymdrin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â’r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problemau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hirdymor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awr</a:t>
            </a:r>
            <a:r>
              <a:rPr lang="en-US" sz="1400" dirty="0">
                <a:solidFill>
                  <a:schemeClr val="tx2"/>
                </a:solidFill>
              </a:rPr>
              <a:t> a </a:t>
            </a:r>
            <a:r>
              <a:rPr lang="en-US" sz="1400" dirty="0" err="1">
                <a:solidFill>
                  <a:schemeClr val="tx2"/>
                </a:solidFill>
              </a:rPr>
              <a:t>pheidio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â’u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gohirio</a:t>
            </a:r>
            <a:r>
              <a:rPr lang="en-US" sz="1400" dirty="0">
                <a:solidFill>
                  <a:schemeClr val="tx2"/>
                </a:solidFill>
              </a:rPr>
              <a:t>. Mae </a:t>
            </a:r>
            <a:r>
              <a:rPr lang="en-US" sz="1400" dirty="0" err="1">
                <a:solidFill>
                  <a:schemeClr val="tx2"/>
                </a:solidFill>
              </a:rPr>
              <a:t>arnom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angen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atebion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brys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broblemau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brys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ond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angen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hefyd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fynd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i'r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afael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â'r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materion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hirdymor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Mae'n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eithaf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posibl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sicrhau</a:t>
            </a:r>
            <a:r>
              <a:rPr lang="en-US" sz="1400" dirty="0">
                <a:solidFill>
                  <a:schemeClr val="tx2"/>
                </a:solidFill>
              </a:rPr>
              <a:t> bod </a:t>
            </a:r>
            <a:r>
              <a:rPr lang="en-US" sz="1400" dirty="0" err="1">
                <a:solidFill>
                  <a:schemeClr val="tx2"/>
                </a:solidFill>
              </a:rPr>
              <a:t>credyd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gael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bobl</a:t>
            </a:r>
            <a:r>
              <a:rPr lang="en-US" sz="1400" dirty="0">
                <a:solidFill>
                  <a:schemeClr val="tx2"/>
                </a:solidFill>
              </a:rPr>
              <a:t> am bris </a:t>
            </a:r>
            <a:r>
              <a:rPr lang="en-US" sz="1400" dirty="0" err="1">
                <a:solidFill>
                  <a:schemeClr val="tx2"/>
                </a:solidFill>
              </a:rPr>
              <a:t>fforddiadwy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gyflym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ond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dylai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fod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yn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rhan</a:t>
            </a:r>
            <a:r>
              <a:rPr lang="en-US" sz="1400" dirty="0">
                <a:solidFill>
                  <a:schemeClr val="tx2"/>
                </a:solidFill>
              </a:rPr>
              <a:t> o </a:t>
            </a:r>
            <a:r>
              <a:rPr lang="en-US" sz="1400" dirty="0" err="1">
                <a:solidFill>
                  <a:schemeClr val="tx2"/>
                </a:solidFill>
              </a:rPr>
              <a:t>ateb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tymor</a:t>
            </a:r>
            <a:r>
              <a:rPr lang="en-US" sz="1400" dirty="0">
                <a:solidFill>
                  <a:schemeClr val="tx2"/>
                </a:solidFill>
              </a:rPr>
              <a:t> hwy.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67431"/>
            <a:ext cx="6891431" cy="13620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Cynllun</a:t>
            </a:r>
            <a:r>
              <a:rPr lang="en-US" dirty="0"/>
              <a:t> </a:t>
            </a:r>
            <a:r>
              <a:rPr lang="en-US" dirty="0" err="1"/>
              <a:t>Peilot</a:t>
            </a:r>
            <a:r>
              <a:rPr lang="en-US" dirty="0"/>
              <a:t> </a:t>
            </a:r>
            <a:r>
              <a:rPr lang="en-US" dirty="0" err="1"/>
              <a:t>Incwm</a:t>
            </a:r>
            <a:r>
              <a:rPr lang="en-US" dirty="0"/>
              <a:t> </a:t>
            </a:r>
            <a:r>
              <a:rPr lang="en-US" dirty="0" err="1"/>
              <a:t>Sylfaenol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gyfer</a:t>
            </a:r>
            <a:r>
              <a:rPr lang="en-US" dirty="0"/>
              <a:t> </a:t>
            </a:r>
            <a:r>
              <a:rPr lang="en-US" dirty="0" err="1"/>
              <a:t>Pobl</a:t>
            </a:r>
            <a:r>
              <a:rPr lang="en-US" dirty="0"/>
              <a:t> </a:t>
            </a:r>
            <a:r>
              <a:rPr lang="en-US" dirty="0" err="1"/>
              <a:t>sy'n</a:t>
            </a:r>
            <a:r>
              <a:rPr lang="en-US" dirty="0"/>
              <a:t> </a:t>
            </a:r>
            <a:r>
              <a:rPr lang="en-US" dirty="0" err="1"/>
              <a:t>Gadael</a:t>
            </a:r>
            <a:r>
              <a:rPr lang="en-US" dirty="0"/>
              <a:t> </a:t>
            </a:r>
            <a:r>
              <a:rPr lang="en-US" dirty="0" err="1"/>
              <a:t>Gofal</a:t>
            </a:r>
            <a:r>
              <a:rPr lang="en-US" dirty="0"/>
              <a:t> </a:t>
            </a:r>
            <a:r>
              <a:rPr lang="en-US" dirty="0" err="1"/>
              <a:t>yng</a:t>
            </a:r>
            <a:r>
              <a:rPr lang="en-US" dirty="0"/>
              <a:t> </a:t>
            </a:r>
            <a:r>
              <a:rPr lang="en-US" dirty="0" err="1"/>
              <a:t>Nghymru</a:t>
            </a:r>
            <a:r>
              <a:rPr lang="en-US" dirty="0"/>
              <a:t> a </a:t>
            </a:r>
            <a:r>
              <a:rPr lang="en-US" dirty="0" err="1"/>
              <a:t>gwerthusiad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9F20CC-8691-F685-6F59-B50D8210E78B}"/>
              </a:ext>
            </a:extLst>
          </p:cNvPr>
          <p:cNvSpPr txBox="1">
            <a:spLocks/>
          </p:cNvSpPr>
          <p:nvPr/>
        </p:nvSpPr>
        <p:spPr>
          <a:xfrm>
            <a:off x="1006475" y="3429000"/>
            <a:ext cx="8072674" cy="1130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Poppins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3"/>
                </a:solidFill>
              </a:rPr>
              <a:t>Adam Jones a Launa Anderson, </a:t>
            </a:r>
            <a:r>
              <a:rPr lang="en-US" sz="1600" dirty="0" err="1">
                <a:solidFill>
                  <a:schemeClr val="accent3"/>
                </a:solidFill>
              </a:rPr>
              <a:t>Llywodraeth</a:t>
            </a:r>
            <a:r>
              <a:rPr lang="en-US" sz="1600" dirty="0">
                <a:solidFill>
                  <a:schemeClr val="accent3"/>
                </a:solidFill>
              </a:rPr>
              <a:t> Cymru</a:t>
            </a:r>
          </a:p>
          <a:p>
            <a:r>
              <a:rPr lang="en-US" sz="1600" dirty="0" err="1">
                <a:solidFill>
                  <a:schemeClr val="accent3"/>
                </a:solidFill>
              </a:rPr>
              <a:t>Yr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Athro</a:t>
            </a:r>
            <a:r>
              <a:rPr lang="en-US" sz="1600" dirty="0">
                <a:solidFill>
                  <a:schemeClr val="accent3"/>
                </a:solidFill>
              </a:rPr>
              <a:t> Sally Holland a David Westlake, CASCADE, </a:t>
            </a:r>
            <a:r>
              <a:rPr lang="en-US" sz="1600" dirty="0" err="1">
                <a:solidFill>
                  <a:schemeClr val="accent3"/>
                </a:solidFill>
              </a:rPr>
              <a:t>Prifysgol</a:t>
            </a:r>
            <a:r>
              <a:rPr lang="en-US" sz="1600" dirty="0">
                <a:solidFill>
                  <a:schemeClr val="accent3"/>
                </a:solidFill>
              </a:rPr>
              <a:t> </a:t>
            </a:r>
            <a:r>
              <a:rPr lang="en-US" sz="1600" dirty="0" err="1">
                <a:solidFill>
                  <a:schemeClr val="accent3"/>
                </a:solidFill>
              </a:rPr>
              <a:t>Caerdydd</a:t>
            </a: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3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849"/>
          </a:xfrm>
        </p:spPr>
        <p:txBody>
          <a:bodyPr>
            <a:normAutofit fontScale="90000"/>
          </a:bodyPr>
          <a:lstStyle/>
          <a:p>
            <a:r>
              <a:rPr lang="en-US" sz="3000" dirty="0" err="1"/>
              <a:t>Cynllun</a:t>
            </a:r>
            <a:r>
              <a:rPr lang="en-US" sz="3000" dirty="0"/>
              <a:t> </a:t>
            </a:r>
            <a:r>
              <a:rPr lang="en-US" sz="3000" dirty="0" err="1"/>
              <a:t>Peilot</a:t>
            </a:r>
            <a:r>
              <a:rPr lang="en-US" sz="3000" dirty="0"/>
              <a:t> </a:t>
            </a:r>
            <a:r>
              <a:rPr lang="en-US" sz="3000" dirty="0" err="1"/>
              <a:t>Incwm</a:t>
            </a:r>
            <a:r>
              <a:rPr lang="en-US" sz="3000" dirty="0"/>
              <a:t> </a:t>
            </a:r>
            <a:r>
              <a:rPr lang="en-US" sz="3000" dirty="0" err="1"/>
              <a:t>Sylfaenol</a:t>
            </a:r>
            <a:r>
              <a:rPr lang="en-US" sz="3000" dirty="0"/>
              <a:t> </a:t>
            </a:r>
            <a:r>
              <a:rPr lang="en-US" sz="3000" dirty="0" err="1"/>
              <a:t>ar</a:t>
            </a:r>
            <a:r>
              <a:rPr lang="en-US" sz="3000" dirty="0"/>
              <a:t> </a:t>
            </a:r>
            <a:r>
              <a:rPr lang="en-US" sz="3000" dirty="0" err="1"/>
              <a:t>gyfer</a:t>
            </a:r>
            <a:r>
              <a:rPr lang="en-US" sz="3000" dirty="0"/>
              <a:t> </a:t>
            </a:r>
            <a:r>
              <a:rPr lang="en-US" sz="3000" dirty="0" err="1"/>
              <a:t>Pobl</a:t>
            </a:r>
            <a:r>
              <a:rPr lang="en-US" sz="3000" dirty="0"/>
              <a:t> </a:t>
            </a:r>
            <a:r>
              <a:rPr lang="en-US" sz="3000" dirty="0" err="1"/>
              <a:t>sy’n</a:t>
            </a:r>
            <a:r>
              <a:rPr lang="en-US" sz="3000" dirty="0"/>
              <a:t> </a:t>
            </a:r>
            <a:r>
              <a:rPr lang="en-US" sz="3000" dirty="0" err="1"/>
              <a:t>Gadael</a:t>
            </a:r>
            <a:r>
              <a:rPr lang="en-US" sz="3000" dirty="0"/>
              <a:t> </a:t>
            </a:r>
            <a:r>
              <a:rPr lang="en-US" sz="3000" dirty="0" err="1"/>
              <a:t>Gofal</a:t>
            </a:r>
            <a:r>
              <a:rPr lang="en-US" sz="3000" dirty="0"/>
              <a:t> </a:t>
            </a:r>
            <a:r>
              <a:rPr lang="en-US" sz="3000" dirty="0" err="1"/>
              <a:t>yng</a:t>
            </a:r>
            <a:r>
              <a:rPr lang="en-US" sz="3000" dirty="0"/>
              <a:t> </a:t>
            </a:r>
            <a:r>
              <a:rPr lang="en-US" sz="3000" dirty="0" err="1"/>
              <a:t>Nghymru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487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Darparodd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swyddogion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Llywodraeth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Cymru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gefndir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chyd-destun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i’r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peilot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edrych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ei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ddyluniad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a’i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weithrediad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Mae’r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agor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ledled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troi’n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rhwng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Gorffennaf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 a 30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Mehefin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2023.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swm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delir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£1,600 y mis,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treth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am 24 mis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pen-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blwydd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swm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net o £1,280). 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Darperir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ogystal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chymorth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presennol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 a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ddarperir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darperir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reoli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cyllid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cymryd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rhan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a'r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wirfoddol</a:t>
            </a:r>
            <a:r>
              <a:rPr lang="en-GB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pedwar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cynllunio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polisi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Peidio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unrhyw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gyfranogwr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waeth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fyd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Dim amodau ar yr incwm a dderbynnir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taliad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bawb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Dim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newid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taliad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hanner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ffordd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drwy'r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07552-7F30-D19D-CC71-23AE21521B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00" y="5380826"/>
            <a:ext cx="6501888" cy="862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swyddogion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gweithio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a'r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sector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cymdeithasol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plant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ddatblygu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dylunio'r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33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Gwerthusiad</a:t>
            </a:r>
            <a:r>
              <a:rPr lang="en-US" sz="3000" dirty="0"/>
              <a:t> </a:t>
            </a:r>
            <a:r>
              <a:rPr lang="en-US" sz="3000" dirty="0" err="1"/>
              <a:t>o'r</a:t>
            </a:r>
            <a:r>
              <a:rPr lang="en-US" sz="3000" dirty="0"/>
              <a:t> </a:t>
            </a:r>
            <a:r>
              <a:rPr lang="en-US" sz="3000" dirty="0" err="1"/>
              <a:t>cynllun</a:t>
            </a:r>
            <a:r>
              <a:rPr lang="en-US" sz="3000" dirty="0"/>
              <a:t> </a:t>
            </a:r>
            <a:r>
              <a:rPr lang="en-US" sz="3000" dirty="0" err="1"/>
              <a:t>peilot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487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CASCADE (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Canolfan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Ymchwil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Datblygiad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Gofal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Cymdeithasol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Plant),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canolfan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ymchwil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ym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Mhrifysgol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Caerdydd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yw'r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gwerthuswyr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penodedig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Cyflwynwyd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tîm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brif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CASCADE,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ynghyd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gyd-ymchwilwyr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arbenigwyr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pwnc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bob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o'r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pedair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egwyddor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Cyflogi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Profi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datblygu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theori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mae'r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ymyriad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gweithio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Defnyddio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cyfuniad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ddulliau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agweddau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greu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darlun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cynhwysfawr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all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ateb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amrywiaeth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gwestiynau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am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Gosod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sylfeini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hirdymor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3F270-CF3C-CF58-F77C-28ED74B12DF8}"/>
              </a:ext>
            </a:extLst>
          </p:cNvPr>
          <p:cNvSpPr txBox="1"/>
          <p:nvPr/>
        </p:nvSpPr>
        <p:spPr>
          <a:xfrm>
            <a:off x="330712" y="3982426"/>
            <a:ext cx="7820149" cy="190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bum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cwestiwn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cysylltiedig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bwriadu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newid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yw'r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waith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bwriadwyd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Sut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brofiad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yw'r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Sut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cyd-fynd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â’r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cynnig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costeffeithiolrwydd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804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err="1"/>
              <a:t>Dulliau</a:t>
            </a:r>
            <a:r>
              <a:rPr lang="en-US" sz="3000" dirty="0"/>
              <a:t> </a:t>
            </a:r>
            <a:r>
              <a:rPr lang="en-US" sz="3000" dirty="0" err="1"/>
              <a:t>gwerthuso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187"/>
            <a:ext cx="8229600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Mae’r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cwestiwn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cyntaf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ph’un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yw’r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fwriedir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amrywiaeth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eang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ganlyniadau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mesur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data'n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gasglu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ddata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arolygon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data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gweinyddol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gweithredu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phrosesau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dwy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gymhariaeth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lled-arbrofol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arfaeth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 un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charfan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Seisnig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gyfatebol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ac un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Gymru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rhy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hen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rhy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gymwys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0488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B492D2-C6EC-318D-6C82-B996C1E5A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97088"/>
              </p:ext>
            </p:extLst>
          </p:nvPr>
        </p:nvGraphicFramePr>
        <p:xfrm>
          <a:off x="660600" y="2475697"/>
          <a:ext cx="7822800" cy="214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400">
                  <a:extLst>
                    <a:ext uri="{9D8B030D-6E8A-4147-A177-3AD203B41FA5}">
                      <a16:colId xmlns:a16="http://schemas.microsoft.com/office/drawing/2014/main" val="3888470594"/>
                    </a:ext>
                  </a:extLst>
                </a:gridCol>
                <a:gridCol w="3902400">
                  <a:extLst>
                    <a:ext uri="{9D8B030D-6E8A-4147-A177-3AD203B41FA5}">
                      <a16:colId xmlns:a16="http://schemas.microsoft.com/office/drawing/2014/main" val="2446031289"/>
                    </a:ext>
                  </a:extLst>
                </a:gridCol>
              </a:tblGrid>
              <a:tr h="258574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chemeClr val="accent1"/>
                          </a:solidFill>
                        </a:rPr>
                        <a:t>Canlyniadau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</a:rPr>
                        <a:t> o </a:t>
                      </a:r>
                      <a:r>
                        <a:rPr lang="en-GB" sz="1200" b="1" dirty="0" err="1">
                          <a:solidFill>
                            <a:schemeClr val="accent1"/>
                          </a:solidFill>
                        </a:rPr>
                        <a:t>ddiddordeb</a:t>
                      </a:r>
                      <a:endParaRPr lang="en-GB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</a:rPr>
                        <a:t>Y </a:t>
                      </a:r>
                      <a:r>
                        <a:rPr lang="en-GB" sz="1200" b="1" dirty="0" err="1">
                          <a:solidFill>
                            <a:schemeClr val="accent1"/>
                          </a:solidFill>
                        </a:rPr>
                        <a:t>dulliau</a:t>
                      </a:r>
                      <a:endParaRPr lang="en-GB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18801"/>
                  </a:ext>
                </a:extLst>
              </a:tr>
              <a:tr h="24953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Lles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arolygon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gwerthusiad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gweithredu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phrosesau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25399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Llythrennedd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ariannol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diogelwch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arolygon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gwerthusiad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gweithredu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phrosesau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7598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Cydlyniant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cymunedol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ac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ymgysylltu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arolygon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gwerthusiad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gweithredu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phrosesau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20360"/>
                  </a:ext>
                </a:extLst>
              </a:tr>
              <a:tr h="258574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Lleddfu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effeithiau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tlodi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Data arolygon a data gweinyddol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58906"/>
                  </a:ext>
                </a:extLst>
              </a:tr>
              <a:tr h="258574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Gwirfoddoli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sgiliau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bywyd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gweinyddol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13191"/>
                  </a:ext>
                </a:extLst>
              </a:tr>
              <a:tr h="25857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Iechyd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corfforol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meddyliol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</a:rPr>
                        <a:t>arolygon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76557"/>
                  </a:ext>
                </a:extLst>
              </a:tr>
              <a:tr h="258574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Mynediad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i'r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farchnad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lafur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/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addysg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/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dysgu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gydol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</a:rPr>
                        <a:t>oes</a:t>
                      </a:r>
                      <a:endParaRPr lang="en-GB" sz="11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>
                          <a:solidFill>
                            <a:schemeClr val="bg1"/>
                          </a:solidFill>
                        </a:rPr>
                        <a:t>Data arolygon a data gweinyddol</a:t>
                      </a:r>
                      <a:endParaRPr lang="en-GB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031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321AA7-66E8-7E89-DE24-4A3E170BF1D2}"/>
              </a:ext>
            </a:extLst>
          </p:cNvPr>
          <p:cNvSpPr txBox="1"/>
          <p:nvPr/>
        </p:nvSpPr>
        <p:spPr>
          <a:xfrm>
            <a:off x="399600" y="4758012"/>
            <a:ext cx="6732494" cy="145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cwestiynau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gweithredu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berthynas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pholisi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hasesu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werthusiad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gweithredu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phrosesau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dadansoddiad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meintiol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ansoddol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cwestiynau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datblygu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ymhellach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a'u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dadgyfuno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gydgynhyrchu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9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1779431"/>
            <a:ext cx="8023225" cy="136207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Mewnwelediadau</a:t>
            </a:r>
            <a:r>
              <a:rPr lang="en-GB" dirty="0"/>
              <a:t> o </a:t>
            </a:r>
            <a:r>
              <a:rPr lang="en-GB" dirty="0" err="1"/>
              <a:t>ymchwil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gynlluniau</a:t>
            </a:r>
            <a:r>
              <a:rPr lang="en-GB" dirty="0"/>
              <a:t> </a:t>
            </a:r>
            <a:r>
              <a:rPr lang="en-GB" dirty="0" err="1"/>
              <a:t>incwm</a:t>
            </a:r>
            <a:r>
              <a:rPr lang="en-GB" dirty="0"/>
              <a:t> </a:t>
            </a:r>
            <a:r>
              <a:rPr lang="en-GB" dirty="0" err="1"/>
              <a:t>sylfaenol</a:t>
            </a:r>
            <a:r>
              <a:rPr lang="en-GB" dirty="0"/>
              <a:t> ac </a:t>
            </a:r>
            <a:r>
              <a:rPr lang="en-GB" dirty="0" err="1"/>
              <a:t>ymyriadau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gadael</a:t>
            </a:r>
            <a:r>
              <a:rPr lang="en-GB" dirty="0"/>
              <a:t> </a:t>
            </a:r>
            <a:r>
              <a:rPr lang="en-GB" dirty="0" err="1"/>
              <a:t>gofal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9F20CC-8691-F685-6F59-B50D8210E78B}"/>
              </a:ext>
            </a:extLst>
          </p:cNvPr>
          <p:cNvSpPr txBox="1">
            <a:spLocks/>
          </p:cNvSpPr>
          <p:nvPr/>
        </p:nvSpPr>
        <p:spPr>
          <a:xfrm>
            <a:off x="1006475" y="3262406"/>
            <a:ext cx="7814796" cy="1130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Poppins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/>
                </a:solidFill>
              </a:rPr>
              <a:t>Dr Miriam Laker-</a:t>
            </a:r>
            <a:r>
              <a:rPr lang="en-US" sz="1800" dirty="0" err="1">
                <a:solidFill>
                  <a:schemeClr val="accent3"/>
                </a:solidFill>
              </a:rPr>
              <a:t>Oketta</a:t>
            </a:r>
            <a:r>
              <a:rPr lang="en-US" sz="1800" dirty="0">
                <a:solidFill>
                  <a:schemeClr val="accent3"/>
                </a:solidFill>
              </a:rPr>
              <a:t>, Give Directly</a:t>
            </a:r>
          </a:p>
          <a:p>
            <a:r>
              <a:rPr lang="en-GB" sz="1800" dirty="0">
                <a:solidFill>
                  <a:schemeClr val="accent3"/>
                </a:solidFill>
              </a:rPr>
              <a:t>Hannah Webster, Royal Society of Arts</a:t>
            </a:r>
          </a:p>
          <a:p>
            <a:r>
              <a:rPr lang="en-GB" sz="1800" dirty="0">
                <a:solidFill>
                  <a:schemeClr val="accent3"/>
                </a:solidFill>
              </a:rPr>
              <a:t>Dr Eleanor Ott, Centre for Evidence and Implementation (CEI)</a:t>
            </a:r>
          </a:p>
          <a:p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Recordiad</a:t>
            </a:r>
            <a:r>
              <a:rPr lang="en-US" sz="3000" dirty="0"/>
              <a:t>: Dr Miriam Laker-</a:t>
            </a:r>
            <a:r>
              <a:rPr lang="en-US" sz="3000" dirty="0" err="1"/>
              <a:t>Oketta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Llun o gyflwyniad Dr Miriam Laker-Oketta yn y gynhadledd. Cliciwch i wylio'r fideo ar YouTube.">
            <a:hlinkClick r:id="rId3"/>
            <a:extLst>
              <a:ext uri="{FF2B5EF4-FFF2-40B4-BE49-F238E27FC236}">
                <a16:creationId xmlns:a16="http://schemas.microsoft.com/office/drawing/2014/main" id="{C821DC7B-6796-A441-FEA3-2173D69D9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 t="4509" b="2036"/>
          <a:stretch/>
        </p:blipFill>
        <p:spPr>
          <a:xfrm>
            <a:off x="1101600" y="1569599"/>
            <a:ext cx="7013390" cy="3700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52954F-244C-2EE6-B354-B6FDD07B9E0E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97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Cynnwys</a:t>
            </a:r>
            <a:br>
              <a:rPr lang="en-US" dirty="0"/>
            </a:b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dolenni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neidio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at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yr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200" b="0" i="1" dirty="0" err="1">
                <a:solidFill>
                  <a:schemeClr val="accent2">
                    <a:lumMod val="75000"/>
                  </a:schemeClr>
                </a:solidFill>
              </a:rPr>
              <a:t>adran</a:t>
            </a:r>
            <a:r>
              <a:rPr lang="en-GB" sz="1200" b="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1829"/>
            <a:ext cx="8686801" cy="5190331"/>
          </a:xfrm>
        </p:spPr>
        <p:txBody>
          <a:bodyPr>
            <a:normAutofit fontScale="92500"/>
          </a:bodyPr>
          <a:lstStyle/>
          <a:p>
            <a:r>
              <a:rPr lang="en-US" sz="1400" b="1" dirty="0" err="1">
                <a:hlinkClick r:id="rId3" action="ppaction://hlinksldjump"/>
              </a:rPr>
              <a:t>Crynodeb</a:t>
            </a:r>
            <a:r>
              <a:rPr lang="en-US" sz="1400" b="1" dirty="0">
                <a:hlinkClick r:id="rId3" action="ppaction://hlinksldjump"/>
              </a:rPr>
              <a:t> </a:t>
            </a:r>
            <a:r>
              <a:rPr lang="en-US" sz="1400" b="1" dirty="0" err="1">
                <a:hlinkClick r:id="rId3" action="ppaction://hlinksldjump"/>
              </a:rPr>
              <a:t>o'r</a:t>
            </a:r>
            <a:r>
              <a:rPr lang="en-US" sz="1400" b="1" dirty="0">
                <a:hlinkClick r:id="rId3" action="ppaction://hlinksldjump"/>
              </a:rPr>
              <a:t> </a:t>
            </a:r>
            <a:r>
              <a:rPr lang="en-US" sz="1400" b="1" dirty="0" err="1">
                <a:hlinkClick r:id="rId3" action="ppaction://hlinksldjump"/>
              </a:rPr>
              <a:t>digwyddiad</a:t>
            </a:r>
            <a:endParaRPr lang="en-US" sz="1400" b="1" dirty="0"/>
          </a:p>
          <a:p>
            <a:r>
              <a:rPr lang="en-US" sz="1400" b="1" dirty="0">
                <a:hlinkClick r:id="rId4" action="ppaction://hlinksldjump"/>
              </a:rPr>
              <a:t>Agenda</a:t>
            </a:r>
            <a:endParaRPr lang="en-US" sz="1400" b="1" dirty="0"/>
          </a:p>
          <a:p>
            <a:r>
              <a:rPr lang="en-US" sz="1400" b="1" dirty="0" err="1">
                <a:hlinkClick r:id="rId5" action="ppaction://hlinksldjump"/>
              </a:rPr>
              <a:t>Croeso</a:t>
            </a:r>
            <a:endParaRPr lang="en-US" sz="1400" b="1" dirty="0"/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6" action="ppaction://hlinksldjump"/>
              </a:rPr>
              <a:t>Croeso’r</a:t>
            </a:r>
            <a:r>
              <a:rPr lang="en-US" sz="1300" dirty="0">
                <a:solidFill>
                  <a:schemeClr val="accent1"/>
                </a:solidFill>
                <a:hlinkClick r:id="rId6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6" action="ppaction://hlinksldjump"/>
              </a:rPr>
              <a:t>cadeirydd</a:t>
            </a:r>
            <a:endParaRPr lang="en-US" sz="1300" dirty="0">
              <a:solidFill>
                <a:schemeClr val="accent1"/>
              </a:solidFill>
            </a:endParaRPr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7" action="ppaction://hlinksldjump"/>
              </a:rPr>
              <a:t>Negeseuon</a:t>
            </a:r>
            <a:r>
              <a:rPr lang="en-US" sz="130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7" action="ppaction://hlinksldjump"/>
              </a:rPr>
              <a:t>fideo</a:t>
            </a:r>
            <a:r>
              <a:rPr lang="en-US" sz="130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7" action="ppaction://hlinksldjump"/>
              </a:rPr>
              <a:t>gan</a:t>
            </a:r>
            <a:r>
              <a:rPr lang="en-US" sz="1300" dirty="0">
                <a:solidFill>
                  <a:schemeClr val="accent1"/>
                </a:solidFill>
                <a:hlinkClick r:id="rId7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7" action="ppaction://hlinksldjump"/>
              </a:rPr>
              <a:t>Weinidogion</a:t>
            </a:r>
            <a:endParaRPr lang="en-US" sz="1300" dirty="0">
              <a:solidFill>
                <a:schemeClr val="accent1"/>
              </a:solidFill>
            </a:endParaRPr>
          </a:p>
          <a:p>
            <a:r>
              <a:rPr lang="en-US" sz="1400" b="1" dirty="0" err="1">
                <a:hlinkClick r:id="rId8" action="ppaction://hlinksldjump"/>
              </a:rPr>
              <a:t>Cyflwyniad</a:t>
            </a:r>
            <a:endParaRPr lang="en-US" sz="1400" b="1" dirty="0"/>
          </a:p>
          <a:p>
            <a:pPr marL="468000" lvl="1" indent="-342900">
              <a:buFontTx/>
              <a:buChar char="-"/>
            </a:pPr>
            <a:r>
              <a:rPr lang="en-US" sz="1300" dirty="0">
                <a:solidFill>
                  <a:schemeClr val="accent1"/>
                </a:solidFill>
                <a:hlinkClick r:id="rId9" action="ppaction://hlinksldjump"/>
              </a:rPr>
              <a:t>Prif </a:t>
            </a:r>
            <a:r>
              <a:rPr lang="en-US" sz="1300" dirty="0" err="1">
                <a:solidFill>
                  <a:schemeClr val="accent1"/>
                </a:solidFill>
                <a:hlinkClick r:id="rId9" action="ppaction://hlinksldjump"/>
              </a:rPr>
              <a:t>siaradwr</a:t>
            </a:r>
            <a:r>
              <a:rPr lang="en-US" sz="1300" dirty="0">
                <a:solidFill>
                  <a:schemeClr val="accent1"/>
                </a:solidFill>
                <a:hlinkClick r:id="rId9" action="ppaction://hlinksldjump"/>
              </a:rPr>
              <a:t>: </a:t>
            </a:r>
            <a:r>
              <a:rPr lang="en-US" sz="1300" dirty="0" err="1">
                <a:solidFill>
                  <a:schemeClr val="accent1"/>
                </a:solidFill>
                <a:hlinkClick r:id="rId9" action="ppaction://hlinksldjump"/>
              </a:rPr>
              <a:t>Yr</a:t>
            </a:r>
            <a:r>
              <a:rPr lang="en-US" sz="1300" dirty="0">
                <a:solidFill>
                  <a:schemeClr val="accent1"/>
                </a:solidFill>
                <a:hlinkClick r:id="rId9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9" action="ppaction://hlinksldjump"/>
              </a:rPr>
              <a:t>Athro</a:t>
            </a:r>
            <a:r>
              <a:rPr lang="en-US" sz="1300" dirty="0">
                <a:solidFill>
                  <a:schemeClr val="accent1"/>
                </a:solidFill>
                <a:hlinkClick r:id="rId9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9" action="ppaction://hlinksldjump"/>
              </a:rPr>
              <a:t>Syr</a:t>
            </a:r>
            <a:r>
              <a:rPr lang="en-US" sz="1300" dirty="0">
                <a:solidFill>
                  <a:schemeClr val="accent1"/>
                </a:solidFill>
                <a:hlinkClick r:id="rId9" action="ppaction://hlinksldjump"/>
              </a:rPr>
              <a:t> Michael Marmot</a:t>
            </a:r>
            <a:endParaRPr lang="en-US" sz="1300" dirty="0">
              <a:solidFill>
                <a:schemeClr val="accent1"/>
              </a:solidFill>
            </a:endParaRPr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10" action="ppaction://hlinksldjump"/>
              </a:rPr>
              <a:t>Cwestiynau</a:t>
            </a:r>
            <a:r>
              <a:rPr lang="en-US" sz="1300" dirty="0">
                <a:solidFill>
                  <a:schemeClr val="accent1"/>
                </a:solidFill>
                <a:hlinkClick r:id="rId10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0" action="ppaction://hlinksldjump"/>
              </a:rPr>
              <a:t>i'r</a:t>
            </a:r>
            <a:r>
              <a:rPr lang="en-US" sz="1300" dirty="0">
                <a:solidFill>
                  <a:schemeClr val="accent1"/>
                </a:solidFill>
                <a:hlinkClick r:id="rId10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0" action="ppaction://hlinksldjump"/>
              </a:rPr>
              <a:t>Athro</a:t>
            </a:r>
            <a:r>
              <a:rPr lang="en-US" sz="1300" dirty="0">
                <a:solidFill>
                  <a:schemeClr val="accent1"/>
                </a:solidFill>
                <a:hlinkClick r:id="rId10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0" action="ppaction://hlinksldjump"/>
              </a:rPr>
              <a:t>Syr</a:t>
            </a:r>
            <a:r>
              <a:rPr lang="en-US" sz="1300" dirty="0">
                <a:solidFill>
                  <a:schemeClr val="accent1"/>
                </a:solidFill>
                <a:hlinkClick r:id="rId10" action="ppaction://hlinksldjump"/>
              </a:rPr>
              <a:t> Michael Marmot</a:t>
            </a:r>
            <a:endParaRPr lang="en-US" sz="1300" dirty="0">
              <a:solidFill>
                <a:schemeClr val="accent1"/>
              </a:solidFill>
            </a:endParaRPr>
          </a:p>
          <a:p>
            <a:pPr indent="-332100"/>
            <a:r>
              <a:rPr lang="en-US" sz="1400" b="1" dirty="0">
                <a:hlinkClick r:id="rId11" action="ppaction://hlinksldjump"/>
              </a:rPr>
              <a:t>Y </a:t>
            </a:r>
            <a:r>
              <a:rPr lang="en-US" sz="1400" b="1" dirty="0" err="1">
                <a:hlinkClick r:id="rId11" action="ppaction://hlinksldjump"/>
              </a:rPr>
              <a:t>Cynllun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Peilot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Incwm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Sylfaenol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ar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gyfer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Pobl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sy’n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Gadael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Gofal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yng</a:t>
            </a:r>
            <a:r>
              <a:rPr lang="en-US" sz="1400" b="1" dirty="0">
                <a:hlinkClick r:id="rId11" action="ppaction://hlinksldjump"/>
              </a:rPr>
              <a:t> </a:t>
            </a:r>
            <a:r>
              <a:rPr lang="en-US" sz="1400" b="1" dirty="0" err="1">
                <a:hlinkClick r:id="rId11" action="ppaction://hlinksldjump"/>
              </a:rPr>
              <a:t>Nghymru</a:t>
            </a:r>
            <a:r>
              <a:rPr lang="en-US" sz="1400" b="1" dirty="0">
                <a:hlinkClick r:id="rId11" action="ppaction://hlinksldjump"/>
              </a:rPr>
              <a:t>, a </a:t>
            </a:r>
            <a:r>
              <a:rPr lang="en-US" sz="1400" b="1" dirty="0" err="1">
                <a:hlinkClick r:id="rId11" action="ppaction://hlinksldjump"/>
              </a:rPr>
              <a:t>gwerthusiad</a:t>
            </a:r>
            <a:endParaRPr lang="en-US" sz="1400" b="1" dirty="0"/>
          </a:p>
          <a:p>
            <a:pPr marL="468000" lvl="1" indent="-342900">
              <a:buFontTx/>
              <a:buChar char="-"/>
            </a:pPr>
            <a:r>
              <a:rPr lang="en-US" sz="1300" dirty="0">
                <a:solidFill>
                  <a:schemeClr val="accent1"/>
                </a:solidFill>
                <a:hlinkClick r:id="rId12" action="ppaction://hlinksldjump"/>
              </a:rPr>
              <a:t>Y </a:t>
            </a:r>
            <a:r>
              <a:rPr lang="en-US" sz="1300" dirty="0" err="1">
                <a:solidFill>
                  <a:schemeClr val="accent1"/>
                </a:solidFill>
                <a:hlinkClick r:id="rId12" action="ppaction://hlinksldjump"/>
              </a:rPr>
              <a:t>Cynllun</a:t>
            </a:r>
            <a:r>
              <a:rPr lang="en-US" sz="1300" dirty="0">
                <a:solidFill>
                  <a:schemeClr val="accent1"/>
                </a:solidFill>
                <a:hlinkClick r:id="rId12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2" action="ppaction://hlinksldjump"/>
              </a:rPr>
              <a:t>Peilot</a:t>
            </a:r>
            <a:r>
              <a:rPr lang="en-US" sz="1300" dirty="0">
                <a:solidFill>
                  <a:schemeClr val="accent1"/>
                </a:solidFill>
                <a:hlinkClick r:id="rId12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2" action="ppaction://hlinksldjump"/>
              </a:rPr>
              <a:t>Incwm</a:t>
            </a:r>
            <a:r>
              <a:rPr lang="en-US" sz="1300" dirty="0">
                <a:solidFill>
                  <a:schemeClr val="accent1"/>
                </a:solidFill>
                <a:hlinkClick r:id="rId12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2" action="ppaction://hlinksldjump"/>
              </a:rPr>
              <a:t>Sylfaenol</a:t>
            </a:r>
            <a:endParaRPr lang="en-US" sz="1300" dirty="0">
              <a:solidFill>
                <a:schemeClr val="accent1"/>
              </a:solidFill>
            </a:endParaRPr>
          </a:p>
          <a:p>
            <a:pPr marL="468000" lvl="1" indent="-342900">
              <a:buFontTx/>
              <a:buChar char="-"/>
            </a:pPr>
            <a:r>
              <a:rPr lang="en-US" sz="1300" dirty="0" err="1">
                <a:hlinkClick r:id="rId13" action="ppaction://hlinksldjump"/>
              </a:rPr>
              <a:t>Gwerthusiad</a:t>
            </a:r>
            <a:r>
              <a:rPr lang="en-US" sz="1300" dirty="0">
                <a:hlinkClick r:id="rId13" action="ppaction://hlinksldjump"/>
              </a:rPr>
              <a:t> </a:t>
            </a:r>
            <a:r>
              <a:rPr lang="en-US" sz="1300" dirty="0" err="1">
                <a:hlinkClick r:id="rId13" action="ppaction://hlinksldjump"/>
              </a:rPr>
              <a:t>o'r</a:t>
            </a:r>
            <a:r>
              <a:rPr lang="en-US" sz="1300" dirty="0">
                <a:hlinkClick r:id="rId13" action="ppaction://hlinksldjump"/>
              </a:rPr>
              <a:t> </a:t>
            </a:r>
            <a:r>
              <a:rPr lang="en-US" sz="1300" dirty="0" err="1">
                <a:hlinkClick r:id="rId13" action="ppaction://hlinksldjump"/>
              </a:rPr>
              <a:t>cynllun</a:t>
            </a:r>
            <a:r>
              <a:rPr lang="en-US" sz="1300" dirty="0">
                <a:hlinkClick r:id="rId13" action="ppaction://hlinksldjump"/>
              </a:rPr>
              <a:t> </a:t>
            </a:r>
            <a:r>
              <a:rPr lang="en-US" sz="1300" dirty="0" err="1">
                <a:hlinkClick r:id="rId13" action="ppaction://hlinksldjump"/>
              </a:rPr>
              <a:t>peilot</a:t>
            </a:r>
            <a:endParaRPr lang="en-US" sz="1300" dirty="0"/>
          </a:p>
          <a:p>
            <a:pPr indent="-332100"/>
            <a:r>
              <a:rPr lang="en-GB" sz="1400" b="1" dirty="0" err="1">
                <a:hlinkClick r:id="rId14" action="ppaction://hlinksldjump"/>
              </a:rPr>
              <a:t>Mewnwelediadau</a:t>
            </a:r>
            <a:r>
              <a:rPr lang="en-GB" sz="1400" b="1" dirty="0">
                <a:hlinkClick r:id="rId14" action="ppaction://hlinksldjump"/>
              </a:rPr>
              <a:t> o </a:t>
            </a:r>
            <a:r>
              <a:rPr lang="en-GB" sz="1400" b="1" dirty="0" err="1">
                <a:hlinkClick r:id="rId14" action="ppaction://hlinksldjump"/>
              </a:rPr>
              <a:t>ymchwil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ar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gynlluniau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incwm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sylfaenol</a:t>
            </a:r>
            <a:r>
              <a:rPr lang="en-GB" sz="1400" b="1" dirty="0">
                <a:hlinkClick r:id="rId14" action="ppaction://hlinksldjump"/>
              </a:rPr>
              <a:t> ac </a:t>
            </a:r>
            <a:r>
              <a:rPr lang="en-GB" sz="1400" b="1" dirty="0" err="1">
                <a:hlinkClick r:id="rId14" action="ppaction://hlinksldjump"/>
              </a:rPr>
              <a:t>ymyriadau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ar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gyfer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pobl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sy'n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gadael</a:t>
            </a:r>
            <a:r>
              <a:rPr lang="en-GB" sz="1400" b="1" dirty="0">
                <a:hlinkClick r:id="rId14" action="ppaction://hlinksldjump"/>
              </a:rPr>
              <a:t> </a:t>
            </a:r>
            <a:r>
              <a:rPr lang="en-GB" sz="1400" b="1" dirty="0" err="1">
                <a:hlinkClick r:id="rId14" action="ppaction://hlinksldjump"/>
              </a:rPr>
              <a:t>gofal</a:t>
            </a:r>
            <a:endParaRPr lang="en-GB" sz="1400" b="1" dirty="0"/>
          </a:p>
          <a:p>
            <a:pPr marL="468000" lvl="1" indent="-342900">
              <a:buFontTx/>
              <a:buChar char="-"/>
            </a:pPr>
            <a:r>
              <a:rPr lang="en-US" sz="1300" dirty="0">
                <a:hlinkClick r:id="rId15" action="ppaction://hlinksldjump"/>
              </a:rPr>
              <a:t>Dr Miriam Laker-</a:t>
            </a:r>
            <a:r>
              <a:rPr lang="en-US" sz="1300" dirty="0" err="1">
                <a:hlinkClick r:id="rId15" action="ppaction://hlinksldjump"/>
              </a:rPr>
              <a:t>Oketta</a:t>
            </a:r>
            <a:r>
              <a:rPr lang="en-US" sz="1300" dirty="0">
                <a:hlinkClick r:id="rId15" action="ppaction://hlinksldjump"/>
              </a:rPr>
              <a:t>, Give Directly</a:t>
            </a:r>
            <a:endParaRPr lang="en-US" sz="1300" dirty="0"/>
          </a:p>
          <a:p>
            <a:pPr marL="468000" lvl="1" indent="-342900">
              <a:buFontTx/>
              <a:buChar char="-"/>
            </a:pPr>
            <a:r>
              <a:rPr lang="en-US" sz="1300" dirty="0">
                <a:hlinkClick r:id="rId16" action="ppaction://hlinksldjump"/>
              </a:rPr>
              <a:t>Hannah Webster, Royal Society of Arts</a:t>
            </a:r>
            <a:endParaRPr lang="en-US" sz="1300" dirty="0"/>
          </a:p>
          <a:p>
            <a:pPr marL="468000" lvl="1" indent="-342900">
              <a:buFontTx/>
              <a:buChar char="-"/>
            </a:pPr>
            <a:r>
              <a:rPr lang="en-US" sz="1300" dirty="0">
                <a:hlinkClick r:id="rId17" action="ppaction://hlinksldjump"/>
              </a:rPr>
              <a:t>Dr Eleanor Ott, Centre for Evidence and Implementation</a:t>
            </a:r>
            <a:endParaRPr lang="en-US" sz="1300" dirty="0"/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18" action="ppaction://hlinksldjump"/>
              </a:rPr>
              <a:t>Cwestiynau</a:t>
            </a:r>
            <a:r>
              <a:rPr lang="en-US" sz="1300" dirty="0">
                <a:solidFill>
                  <a:schemeClr val="accent1"/>
                </a:solidFill>
                <a:hlinkClick r:id="rId18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8" action="ppaction://hlinksldjump"/>
              </a:rPr>
              <a:t>i'r</a:t>
            </a:r>
            <a:r>
              <a:rPr lang="en-US" sz="1300" dirty="0">
                <a:solidFill>
                  <a:schemeClr val="accent1"/>
                </a:solidFill>
                <a:hlinkClick r:id="rId18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18" action="ppaction://hlinksldjump"/>
              </a:rPr>
              <a:t>siaradwyr</a:t>
            </a:r>
            <a:endParaRPr lang="en-US" sz="1300" dirty="0">
              <a:solidFill>
                <a:schemeClr val="accent1"/>
              </a:solidFill>
            </a:endParaRPr>
          </a:p>
          <a:p>
            <a:pPr indent="-332100"/>
            <a:r>
              <a:rPr lang="en-US" sz="1400" b="1" dirty="0" err="1">
                <a:hlinkClick r:id="rId19" action="ppaction://hlinksldjump"/>
              </a:rPr>
              <a:t>Trafodaeth</a:t>
            </a:r>
            <a:endParaRPr lang="en-US" sz="1400" b="1" dirty="0"/>
          </a:p>
          <a:p>
            <a:r>
              <a:rPr lang="en-US" sz="1400" b="1" dirty="0" err="1">
                <a:hlinkClick r:id="rId20" action="ppaction://hlinksldjump"/>
              </a:rPr>
              <a:t>Myfyrdodau</a:t>
            </a:r>
            <a:endParaRPr lang="en-US" sz="1400" b="1" dirty="0"/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21" action="ppaction://hlinksldjump"/>
              </a:rPr>
              <a:t>Myfyrdodau</a:t>
            </a:r>
            <a:r>
              <a:rPr lang="en-US" sz="1300" dirty="0">
                <a:solidFill>
                  <a:schemeClr val="accent1"/>
                </a:solidFill>
                <a:hlinkClick r:id="rId21" action="ppaction://hlinksldjump"/>
              </a:rPr>
              <a:t>: </a:t>
            </a:r>
            <a:r>
              <a:rPr lang="en-US" sz="1300" dirty="0" err="1">
                <a:solidFill>
                  <a:schemeClr val="accent1"/>
                </a:solidFill>
                <a:hlinkClick r:id="rId21" action="ppaction://hlinksldjump"/>
              </a:rPr>
              <a:t>Yr</a:t>
            </a:r>
            <a:r>
              <a:rPr lang="en-US" sz="1300" dirty="0">
                <a:solidFill>
                  <a:schemeClr val="accent1"/>
                </a:solidFill>
                <a:hlinkClick r:id="rId21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21" action="ppaction://hlinksldjump"/>
              </a:rPr>
              <a:t>Athro</a:t>
            </a:r>
            <a:r>
              <a:rPr lang="en-US" sz="1300" dirty="0">
                <a:solidFill>
                  <a:schemeClr val="accent1"/>
                </a:solidFill>
                <a:hlinkClick r:id="rId21" action="ppaction://hlinksldjump"/>
              </a:rPr>
              <a:t> Guy Standing</a:t>
            </a:r>
            <a:endParaRPr lang="en-US" sz="1300" dirty="0">
              <a:solidFill>
                <a:schemeClr val="accent1"/>
              </a:solidFill>
            </a:endParaRPr>
          </a:p>
          <a:p>
            <a:pPr marL="468000" lvl="1" indent="-342900">
              <a:buFontTx/>
              <a:buChar char="-"/>
            </a:pPr>
            <a:r>
              <a:rPr lang="en-US" sz="1300" dirty="0" err="1">
                <a:solidFill>
                  <a:schemeClr val="accent1"/>
                </a:solidFill>
                <a:hlinkClick r:id="rId22" action="ppaction://hlinksldjump"/>
              </a:rPr>
              <a:t>Cwestiynau</a:t>
            </a:r>
            <a:r>
              <a:rPr lang="en-US" sz="1300" dirty="0">
                <a:solidFill>
                  <a:schemeClr val="accent1"/>
                </a:solidFill>
                <a:hlinkClick r:id="rId22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22" action="ppaction://hlinksldjump"/>
              </a:rPr>
              <a:t>i'r</a:t>
            </a:r>
            <a:r>
              <a:rPr lang="en-US" sz="1300" dirty="0">
                <a:solidFill>
                  <a:schemeClr val="accent1"/>
                </a:solidFill>
                <a:hlinkClick r:id="rId22" action="ppaction://hlinksldjump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hlinkClick r:id="rId22" action="ppaction://hlinksldjump"/>
              </a:rPr>
              <a:t>Athro</a:t>
            </a:r>
            <a:r>
              <a:rPr lang="en-US" sz="1300" dirty="0">
                <a:solidFill>
                  <a:schemeClr val="accent1"/>
                </a:solidFill>
                <a:hlinkClick r:id="rId22" action="ppaction://hlinksldjump"/>
              </a:rPr>
              <a:t> Guy Standing</a:t>
            </a:r>
            <a:endParaRPr lang="en-US" sz="1300" dirty="0">
              <a:solidFill>
                <a:schemeClr val="accent1"/>
              </a:solidFill>
            </a:endParaRPr>
          </a:p>
          <a:p>
            <a:r>
              <a:rPr lang="en-US" sz="1400" b="1" dirty="0" err="1">
                <a:hlinkClick r:id="rId23" action="ppaction://hlinksldjump"/>
              </a:rPr>
              <a:t>Adnoddau</a:t>
            </a:r>
            <a:endParaRPr lang="en-US" sz="1400" b="1" dirty="0"/>
          </a:p>
          <a:p>
            <a:r>
              <a:rPr lang="en-US" sz="1400" b="1" dirty="0" err="1">
                <a:hlinkClick r:id="rId24" action="ppaction://hlinksldjump"/>
              </a:rPr>
              <a:t>Bywgraffiadau</a:t>
            </a:r>
            <a:r>
              <a:rPr lang="en-US" sz="1400" b="1" dirty="0">
                <a:hlinkClick r:id="rId24" action="ppaction://hlinksldjump"/>
              </a:rPr>
              <a:t> </a:t>
            </a:r>
            <a:r>
              <a:rPr lang="en-US" sz="1400" b="1" dirty="0" err="1">
                <a:hlinkClick r:id="rId24" action="ppaction://hlinksldjump"/>
              </a:rPr>
              <a:t>siaradwyr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07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84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Dr Miriam Laker-</a:t>
            </a:r>
            <a:r>
              <a:rPr lang="en-US" sz="3000" dirty="0" err="1"/>
              <a:t>Oketta</a:t>
            </a:r>
            <a:r>
              <a:rPr lang="en-US" sz="3000" dirty="0"/>
              <a:t>: </a:t>
            </a:r>
            <a:r>
              <a:rPr lang="en-US" sz="3000" dirty="0" err="1"/>
              <a:t>Pwyntiau</a:t>
            </a:r>
            <a:r>
              <a:rPr lang="en-US" sz="3000" dirty="0"/>
              <a:t> </a:t>
            </a:r>
            <a:r>
              <a:rPr lang="en-US" sz="3000" dirty="0" err="1"/>
              <a:t>allweddol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322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Trafododd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Dr Miriam Laker-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Oketta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brosiectau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gynhaliwyd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GiveDirectly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throsglwyddiadau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parod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. Mae GiveDirectly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asiantaeth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rhyngwladol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trosglwyddiadau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parod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diamod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byw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tlodi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cyrraedd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dros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1.5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miliwn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dderbynwyr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14 o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wledydd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bryd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GiveDirectly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arwain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arbrawf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mlynedd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astudio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gynhyrchu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tystiolaeth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gwledydd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datblygu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Dysgu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prosiect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hwn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nghyd-destun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COVID-19):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CE981-8F5C-6BBE-0417-070C042FE221}"/>
              </a:ext>
            </a:extLst>
          </p:cNvPr>
          <p:cNvSpPr txBox="1"/>
          <p:nvPr/>
        </p:nvSpPr>
        <p:spPr>
          <a:xfrm>
            <a:off x="356112" y="2992203"/>
            <a:ext cx="7584393" cy="2216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Gwellodd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trosglwyddiadau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fesurau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salwch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iselder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cyd-destun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pandemig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manteision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cyhoeddus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posibl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derbynwyr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ymweld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ysbytai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 bod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ganddynt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ryngweithio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cymdeithasol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anfasnachol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Arweiniodd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pandemig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golledion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gronnwyd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gychwyn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mentrau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newydd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dioddefodd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derbynwyr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gynnydd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(o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gymharu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â'r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oeddent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derbyn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derbynwyr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cronni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ennill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buddion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i'r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gymuned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e.e.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cyn-ysgol</a:t>
            </a:r>
            <a:r>
              <a:rPr lang="en-GB" sz="1300" dirty="0">
                <a:solidFill>
                  <a:schemeClr val="accent1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Buddsoddodd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derbynwyr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eang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asedau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buddsoddodd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offerynnau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cerdd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dechrau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band.</a:t>
            </a:r>
            <a:endParaRPr lang="en-GB" sz="13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3AE0A-9D31-0C92-B562-267ED61E1E02}"/>
              </a:ext>
            </a:extLst>
          </p:cNvPr>
          <p:cNvSpPr/>
          <p:nvPr/>
        </p:nvSpPr>
        <p:spPr>
          <a:xfrm>
            <a:off x="457200" y="5319084"/>
            <a:ext cx="6371349" cy="6767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y-GB" sz="15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“Nid yw pawb eisiau gafr, nid yw pawb eisiau tŷ. Fi yw’r unig un sy’n gwybod beth sydd gwir ei angen arnaf.”</a:t>
            </a:r>
            <a:endParaRPr lang="en-GB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8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Dr Miriam Laker-</a:t>
            </a:r>
            <a:r>
              <a:rPr lang="en-US" sz="3000" dirty="0" err="1"/>
              <a:t>Oketta</a:t>
            </a:r>
            <a:r>
              <a:rPr lang="en-US" sz="3000" dirty="0"/>
              <a:t>: </a:t>
            </a:r>
            <a:r>
              <a:rPr lang="en-US" sz="3000" dirty="0" err="1"/>
              <a:t>Treialon</a:t>
            </a:r>
            <a:r>
              <a:rPr lang="en-US" sz="3000" dirty="0"/>
              <a:t> </a:t>
            </a:r>
            <a:r>
              <a:rPr lang="en-US" sz="3000" dirty="0" err="1"/>
              <a:t>eraill</a:t>
            </a:r>
            <a:endParaRPr lang="en-US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943C2-6478-8BF8-986E-1AF0357D6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965" y="1230164"/>
            <a:ext cx="3277897" cy="4954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7B4E60-EF8B-FA8F-6252-864A88B3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2335" y="1230165"/>
            <a:ext cx="3433324" cy="4877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45008-A37A-9519-5F31-0B8FE126DD3C}"/>
              </a:ext>
            </a:extLst>
          </p:cNvPr>
          <p:cNvSpPr txBox="1"/>
          <p:nvPr/>
        </p:nvSpPr>
        <p:spPr>
          <a:xfrm>
            <a:off x="425112" y="1253794"/>
            <a:ext cx="3383282" cy="8771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>
                <a:solidFill>
                  <a:schemeClr val="accent1"/>
                </a:solidFill>
                <a:hlinkClick r:id="rId3"/>
              </a:rPr>
              <a:t>Sut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mae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ieuenctid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trefol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yn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gwario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trosglwyddiadau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arian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3"/>
              </a:rPr>
              <a:t>parod</a:t>
            </a:r>
            <a:r>
              <a:rPr lang="en-GB" sz="1700" b="1" dirty="0">
                <a:solidFill>
                  <a:schemeClr val="accent1"/>
                </a:solidFill>
                <a:hlinkClick r:id="rId3"/>
              </a:rPr>
              <a:t>? (Kenya)</a:t>
            </a:r>
            <a:endParaRPr lang="en-GB" sz="17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6A8DA-F7FC-0AB2-0695-17CF34F0D33D}"/>
              </a:ext>
            </a:extLst>
          </p:cNvPr>
          <p:cNvSpPr txBox="1"/>
          <p:nvPr/>
        </p:nvSpPr>
        <p:spPr>
          <a:xfrm>
            <a:off x="530844" y="2076215"/>
            <a:ext cx="3151372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Dau </a:t>
            </a:r>
            <a:r>
              <a:rPr lang="en-GB" sz="1600" dirty="0" err="1">
                <a:solidFill>
                  <a:schemeClr val="tx2"/>
                </a:solidFill>
              </a:rPr>
              <a:t>grŵp</a:t>
            </a:r>
            <a:r>
              <a:rPr lang="en-GB" sz="1600" dirty="0">
                <a:solidFill>
                  <a:schemeClr val="tx2"/>
                </a:solidFill>
              </a:rPr>
              <a:t> o </a:t>
            </a:r>
            <a:r>
              <a:rPr lang="en-GB" sz="1600" dirty="0" err="1">
                <a:solidFill>
                  <a:schemeClr val="tx2"/>
                </a:solidFill>
              </a:rPr>
              <a:t>gyfranogwyr</a:t>
            </a:r>
            <a:r>
              <a:rPr lang="en-GB" sz="1600" dirty="0">
                <a:solidFill>
                  <a:schemeClr val="tx2"/>
                </a:solidFill>
              </a:rPr>
              <a:t>, y </a:t>
            </a:r>
            <a:r>
              <a:rPr lang="en-GB" sz="1600" dirty="0" err="1">
                <a:solidFill>
                  <a:schemeClr val="tx2"/>
                </a:solidFill>
              </a:rPr>
              <a:t>ddau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hefyd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yn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cael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arian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brynu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ffôn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clyfar</a:t>
            </a:r>
            <a:r>
              <a:rPr lang="en-GB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3 </a:t>
            </a:r>
            <a:r>
              <a:rPr lang="en-GB" sz="1600" dirty="0" err="1">
                <a:solidFill>
                  <a:schemeClr val="tx2"/>
                </a:solidFill>
              </a:rPr>
              <a:t>rhandaliad</a:t>
            </a:r>
            <a:r>
              <a:rPr lang="en-GB" sz="1600" dirty="0">
                <a:solidFill>
                  <a:schemeClr val="tx2"/>
                </a:solidFill>
              </a:rPr>
              <a:t>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24 o </a:t>
            </a:r>
            <a:r>
              <a:rPr lang="en-GB" sz="1600" dirty="0" err="1">
                <a:solidFill>
                  <a:schemeClr val="tx2"/>
                </a:solidFill>
              </a:rPr>
              <a:t>randaliadau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Symudiad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sylweddol</a:t>
            </a:r>
            <a:r>
              <a:rPr lang="en-GB" sz="1600" dirty="0">
                <a:solidFill>
                  <a:schemeClr val="tx2"/>
                </a:solidFill>
              </a:rPr>
              <a:t> a </a:t>
            </a:r>
            <a:r>
              <a:rPr lang="en-GB" sz="1600" dirty="0" err="1">
                <a:solidFill>
                  <a:schemeClr val="tx2"/>
                </a:solidFill>
              </a:rPr>
              <a:t>pharhaus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hunangyflogaeth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Soniodd</a:t>
            </a:r>
            <a:r>
              <a:rPr lang="en-GB" sz="1600" dirty="0">
                <a:solidFill>
                  <a:schemeClr val="tx2"/>
                </a:solidFill>
              </a:rPr>
              <a:t> y </a:t>
            </a:r>
            <a:r>
              <a:rPr lang="en-GB" sz="1600" dirty="0" err="1">
                <a:solidFill>
                  <a:schemeClr val="tx2"/>
                </a:solidFill>
              </a:rPr>
              <a:t>cyfranogwyr</a:t>
            </a:r>
            <a:r>
              <a:rPr lang="en-GB" sz="1600" dirty="0">
                <a:solidFill>
                  <a:schemeClr val="tx2"/>
                </a:solidFill>
              </a:rPr>
              <a:t> am </a:t>
            </a:r>
            <a:r>
              <a:rPr lang="en-GB" sz="1600" dirty="0" err="1">
                <a:solidFill>
                  <a:schemeClr val="tx2"/>
                </a:solidFill>
              </a:rPr>
              <a:t>fwy</a:t>
            </a:r>
            <a:r>
              <a:rPr lang="en-GB" sz="1600" dirty="0">
                <a:solidFill>
                  <a:schemeClr val="tx2"/>
                </a:solidFill>
              </a:rPr>
              <a:t> o </a:t>
            </a:r>
            <a:r>
              <a:rPr lang="en-GB" sz="1600" dirty="0" err="1">
                <a:solidFill>
                  <a:schemeClr val="tx2"/>
                </a:solidFill>
              </a:rPr>
              <a:t>gynilion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en-GB" sz="1600" dirty="0" err="1">
                <a:solidFill>
                  <a:schemeClr val="tx2"/>
                </a:solidFill>
              </a:rPr>
              <a:t>llai</a:t>
            </a:r>
            <a:r>
              <a:rPr lang="en-GB" sz="1600" dirty="0">
                <a:solidFill>
                  <a:schemeClr val="tx2"/>
                </a:solidFill>
              </a:rPr>
              <a:t> o </a:t>
            </a:r>
            <a:r>
              <a:rPr lang="en-GB" sz="1600" dirty="0" err="1">
                <a:solidFill>
                  <a:schemeClr val="tx2"/>
                </a:solidFill>
              </a:rPr>
              <a:t>ddyledion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en-GB" sz="1600" dirty="0" err="1">
                <a:solidFill>
                  <a:schemeClr val="tx2"/>
                </a:solidFill>
              </a:rPr>
              <a:t>a’r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gallu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dalu</a:t>
            </a:r>
            <a:r>
              <a:rPr lang="en-GB" sz="1600" dirty="0">
                <a:solidFill>
                  <a:schemeClr val="tx2"/>
                </a:solidFill>
              </a:rPr>
              <a:t> am well </a:t>
            </a:r>
            <a:r>
              <a:rPr lang="en-GB" sz="1600" dirty="0" err="1">
                <a:solidFill>
                  <a:schemeClr val="tx2"/>
                </a:solidFill>
              </a:rPr>
              <a:t>llety</a:t>
            </a:r>
            <a:r>
              <a:rPr lang="en-GB" sz="16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Mae </a:t>
            </a:r>
            <a:r>
              <a:rPr lang="en-GB" sz="1600" dirty="0" err="1">
                <a:solidFill>
                  <a:schemeClr val="tx2"/>
                </a:solidFill>
              </a:rPr>
              <a:t>ffonau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clyfar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yn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gwella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cyfleoedd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busnes</a:t>
            </a:r>
            <a:r>
              <a:rPr lang="en-GB" sz="1600" dirty="0">
                <a:solidFill>
                  <a:schemeClr val="tx2"/>
                </a:solidFill>
              </a:rPr>
              <a:t> ac </a:t>
            </a:r>
            <a:r>
              <a:rPr lang="en-GB" sz="1600" dirty="0" err="1">
                <a:solidFill>
                  <a:schemeClr val="tx2"/>
                </a:solidFill>
              </a:rPr>
              <a:t>yn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cefnogi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cynhwysiant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digidol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6151D-393C-D0B9-B1EB-B596B0F4C4C3}"/>
              </a:ext>
            </a:extLst>
          </p:cNvPr>
          <p:cNvSpPr txBox="1"/>
          <p:nvPr/>
        </p:nvSpPr>
        <p:spPr>
          <a:xfrm>
            <a:off x="3740715" y="1211103"/>
            <a:ext cx="347726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Meincnodi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hyfforddiant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sgiliau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yn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erbyn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trosglwyddiadau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arian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</a:t>
            </a:r>
            <a:r>
              <a:rPr lang="en-GB" sz="1700" b="1" dirty="0" err="1">
                <a:solidFill>
                  <a:schemeClr val="accent1"/>
                </a:solidFill>
                <a:hlinkClick r:id="rId4"/>
              </a:rPr>
              <a:t>parod</a:t>
            </a:r>
            <a:r>
              <a:rPr lang="en-GB" sz="1700" b="1" dirty="0">
                <a:solidFill>
                  <a:schemeClr val="accent1"/>
                </a:solidFill>
                <a:hlinkClick r:id="rId4"/>
              </a:rPr>
              <a:t> (Rwanda)</a:t>
            </a:r>
            <a:endParaRPr lang="en-GB" sz="17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27666-D0D3-5EDA-7F51-A14AC41D73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01194" y="2037914"/>
            <a:ext cx="357880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Cymharu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rhaglen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sgiliau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ieuenctid</a:t>
            </a:r>
            <a:r>
              <a:rPr lang="en-GB" sz="1600" dirty="0">
                <a:solidFill>
                  <a:schemeClr val="tx2"/>
                </a:solidFill>
              </a:rPr>
              <a:t> ac </a:t>
            </a:r>
            <a:r>
              <a:rPr lang="en-GB" sz="1600" dirty="0" err="1">
                <a:solidFill>
                  <a:schemeClr val="tx2"/>
                </a:solidFill>
              </a:rPr>
              <a:t>entrepreneuriaeth</a:t>
            </a:r>
            <a:r>
              <a:rPr lang="en-GB" sz="1600" dirty="0">
                <a:solidFill>
                  <a:schemeClr val="tx2"/>
                </a:solidFill>
              </a:rPr>
              <a:t> â </a:t>
            </a:r>
            <a:r>
              <a:rPr lang="en-GB" sz="1600" dirty="0" err="1">
                <a:solidFill>
                  <a:schemeClr val="tx2"/>
                </a:solidFill>
              </a:rPr>
              <a:t>throsglwyddiadau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arian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parod</a:t>
            </a:r>
            <a:r>
              <a:rPr lang="en-GB" sz="1600" dirty="0">
                <a:solidFill>
                  <a:schemeClr val="tx2"/>
                </a:solidFill>
              </a:rPr>
              <a:t>, a </a:t>
            </a:r>
            <a:r>
              <a:rPr lang="en-GB" sz="1600" dirty="0" err="1">
                <a:solidFill>
                  <a:schemeClr val="tx2"/>
                </a:solidFill>
              </a:rPr>
              <a:t>chyfuniad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o'r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ddau</a:t>
            </a:r>
            <a:r>
              <a:rPr lang="en-GB" sz="16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Gwellodd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trosglwyddiad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arian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parod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cyfwerth</a:t>
            </a:r>
            <a:r>
              <a:rPr lang="en-GB" sz="1600" dirty="0">
                <a:solidFill>
                  <a:schemeClr val="tx2"/>
                </a:solidFill>
              </a:rPr>
              <a:t> â </a:t>
            </a:r>
            <a:r>
              <a:rPr lang="en-GB" sz="1600" dirty="0" err="1">
                <a:solidFill>
                  <a:schemeClr val="tx2"/>
                </a:solidFill>
              </a:rPr>
              <a:t>chost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yr</a:t>
            </a:r>
            <a:r>
              <a:rPr lang="en-GB" sz="1600" dirty="0">
                <a:solidFill>
                  <a:schemeClr val="tx2"/>
                </a:solidFill>
              </a:rPr>
              <a:t> un </a:t>
            </a:r>
            <a:r>
              <a:rPr lang="en-GB" sz="1600" dirty="0" err="1">
                <a:solidFill>
                  <a:schemeClr val="tx2"/>
                </a:solidFill>
              </a:rPr>
              <a:t>canlyniadau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â'r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hyfforddiant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sgiliau</a:t>
            </a:r>
            <a:r>
              <a:rPr lang="en-GB" sz="1600" dirty="0">
                <a:solidFill>
                  <a:schemeClr val="tx2"/>
                </a:solidFill>
              </a:rPr>
              <a:t>, ac </a:t>
            </a:r>
            <a:r>
              <a:rPr lang="en-GB" sz="1600" dirty="0" err="1">
                <a:solidFill>
                  <a:schemeClr val="tx2"/>
                </a:solidFill>
              </a:rPr>
              <a:t>eraill</a:t>
            </a:r>
            <a:r>
              <a:rPr lang="en-GB" sz="16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Gwellodd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trosglwyddiadau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arian</a:t>
            </a:r>
            <a:r>
              <a:rPr lang="en-GB" sz="1600" dirty="0">
                <a:solidFill>
                  <a:schemeClr val="tx2"/>
                </a:solidFill>
              </a:rPr>
              <a:t> bum </a:t>
            </a:r>
            <a:r>
              <a:rPr lang="en-GB" sz="1600" dirty="0" err="1">
                <a:solidFill>
                  <a:schemeClr val="tx2"/>
                </a:solidFill>
              </a:rPr>
              <a:t>canlyniad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yn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sylweddol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fwy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na’r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hyfforddiant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sgiliau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en-GB" sz="1600" dirty="0" err="1">
                <a:solidFill>
                  <a:schemeClr val="tx2"/>
                </a:solidFill>
              </a:rPr>
              <a:t>gan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gynnwys</a:t>
            </a:r>
            <a:r>
              <a:rPr lang="en-GB" sz="1600" dirty="0">
                <a:solidFill>
                  <a:schemeClr val="tx2"/>
                </a:solidFill>
              </a:rPr>
              <a:t> y </a:t>
            </a:r>
            <a:r>
              <a:rPr lang="en-GB" sz="1600" dirty="0" err="1">
                <a:solidFill>
                  <a:schemeClr val="tx2"/>
                </a:solidFill>
              </a:rPr>
              <a:t>canlynol</a:t>
            </a:r>
            <a:r>
              <a:rPr lang="en-GB" sz="1600" dirty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Incwm</a:t>
            </a:r>
            <a:endParaRPr lang="en-GB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Asedau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dirty="0" err="1">
                <a:solidFill>
                  <a:schemeClr val="tx2"/>
                </a:solidFill>
              </a:rPr>
              <a:t>cynhyrchiol</a:t>
            </a:r>
            <a:endParaRPr lang="en-GB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2"/>
                </a:solidFill>
              </a:rPr>
              <a:t>Lles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9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Recordiad</a:t>
            </a:r>
            <a:r>
              <a:rPr lang="en-US" sz="3000" dirty="0"/>
              <a:t>: Hannah Webster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Llun o gyflwyniad Hannah Webester yn y gynhadledd. Cliciwch i wylio'r fideo ar YouTube.">
            <a:hlinkClick r:id="rId3"/>
            <a:extLst>
              <a:ext uri="{FF2B5EF4-FFF2-40B4-BE49-F238E27FC236}">
                <a16:creationId xmlns:a16="http://schemas.microsoft.com/office/drawing/2014/main" id="{07AAC3D1-2D88-9678-7354-09FC2F07F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449000"/>
            <a:ext cx="7419526" cy="39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0A6DB-F321-8F20-F5DB-294D4A9F4C13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68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043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Hannah Webster: </a:t>
            </a:r>
            <a:r>
              <a:rPr lang="en-US" sz="2400" dirty="0" err="1">
                <a:solidFill>
                  <a:schemeClr val="accent1"/>
                </a:solidFill>
              </a:rPr>
              <a:t>Ansicrwydd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economaidd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ieuenctid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113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Trafododd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Hannah Webster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ganfyddiadau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prosiectau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RSA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ynghylch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diogelwch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economaidd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 DU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potensial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argyfwng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costau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byw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presennol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hanner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byw’n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ansicr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(“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ben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llinyn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ynghyd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dim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anodd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ymdopi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”) neu ag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cyfnewidiol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Dywedodd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79%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derbyn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Credyd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Cynhwysol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byw’n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ansicr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profi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atomeiddio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toriad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rhwymedigaethau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cymdeithasol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ddylai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gefnogi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gadael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ynysig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agored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niwed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y system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nawdd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cymdeithasol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bresennol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tanseilio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diogelwch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economaidd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gydag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ychydig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fecanweithiau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gefnogi'r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cyfnod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pontio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oedolion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gostyngiad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systemig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rhwydweithiau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strwythurau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gweld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peidio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fethiant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personol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hytrach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methiant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system,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gwthio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hunain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fodloni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disgwyliadau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cymdeithasol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amrywiaeth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ysgogwyr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ariannol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gyfer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straen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gorbryder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iselder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4" name="Diagram 13" descr="Cynllunio ariannol&#10;Diffyg arian neu ragwelediad o ddiffyg arian&#10;Gwaith, prifysgol a'r cydbwysedd rhwng y ddau">
            <a:extLst>
              <a:ext uri="{FF2B5EF4-FFF2-40B4-BE49-F238E27FC236}">
                <a16:creationId xmlns:a16="http://schemas.microsoft.com/office/drawing/2014/main" id="{11C9D8C3-BDE5-7FC7-BF0D-397802CBFF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470864"/>
              </p:ext>
            </p:extLst>
          </p:nvPr>
        </p:nvGraphicFramePr>
        <p:xfrm>
          <a:off x="517502" y="4514400"/>
          <a:ext cx="3344029" cy="223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agram 19" descr="&#10;Societal norms around money and status, amplified by media representations of young people's incomes&#10;Low confidence in their understanding about money issues">
            <a:extLst>
              <a:ext uri="{FF2B5EF4-FFF2-40B4-BE49-F238E27FC236}">
                <a16:creationId xmlns:a16="http://schemas.microsoft.com/office/drawing/2014/main" id="{AE4019D8-C6B5-1BA3-F4F8-0E32A7E12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771888"/>
              </p:ext>
            </p:extLst>
          </p:nvPr>
        </p:nvGraphicFramePr>
        <p:xfrm>
          <a:off x="3921833" y="4514401"/>
          <a:ext cx="3344029" cy="223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4155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Hannh</a:t>
            </a:r>
            <a:r>
              <a:rPr lang="en-US" sz="3000" dirty="0"/>
              <a:t> Webster: Iechyd </a:t>
            </a:r>
            <a:r>
              <a:rPr lang="en-US" sz="3000" dirty="0" err="1"/>
              <a:t>meddwl</a:t>
            </a:r>
            <a:r>
              <a:rPr lang="en-US" sz="3000" dirty="0"/>
              <a:t> ac </a:t>
            </a:r>
            <a:r>
              <a:rPr lang="en-US" sz="3000" dirty="0" err="1"/>
              <a:t>incwm</a:t>
            </a:r>
            <a:r>
              <a:rPr lang="en-US" sz="3000" dirty="0"/>
              <a:t> </a:t>
            </a:r>
            <a:r>
              <a:rPr lang="en-US" sz="3000" dirty="0" err="1"/>
              <a:t>sylfaenol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54" y="1354062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gwaith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dadansoddi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data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awgrymu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cydberthynas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rhwng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cwintel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incwm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chyffredinrwydd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anhwylderau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iselder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clinigol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adroddir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amdanynt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Er bod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eang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ffactorau'n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polisi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ceisio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gwella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amgylchiadau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economaidd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ddod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manteision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lles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drafod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polisi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allai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gynnig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buddion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cododd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rai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cwestiynau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gymdeithasol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bynnag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raddau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helaeth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gwnaethant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nodi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fuddion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allai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ddeillio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47" name="Group 46" descr="Mwy o ddiogelwch – lleddfu straen&#10;Cydbwysedd gwaith/astudio/bywyd – mwy o amser ar gyfer lles&#10;Gwella perthnasoedd – cael gwared ar ddibyniaethau ariannol&#10;Gwaith o ansawdd gwell – ar gyfer iechyd corfforol a meddyliol&#10;Mwy o gyfleoedd i ddysgu – boddhad personol a budd ariannol hirdymor">
            <a:extLst>
              <a:ext uri="{FF2B5EF4-FFF2-40B4-BE49-F238E27FC236}">
                <a16:creationId xmlns:a16="http://schemas.microsoft.com/office/drawing/2014/main" id="{78D358EE-9AD3-9A33-704A-26886A32A926}"/>
              </a:ext>
            </a:extLst>
          </p:cNvPr>
          <p:cNvGrpSpPr/>
          <p:nvPr/>
        </p:nvGrpSpPr>
        <p:grpSpPr>
          <a:xfrm>
            <a:off x="334376" y="3484199"/>
            <a:ext cx="8364070" cy="1459840"/>
            <a:chOff x="428863" y="3124119"/>
            <a:chExt cx="8364070" cy="14598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2658B4-054C-48F1-B8A4-9480F9E19943}"/>
                </a:ext>
              </a:extLst>
            </p:cNvPr>
            <p:cNvGrpSpPr/>
            <p:nvPr/>
          </p:nvGrpSpPr>
          <p:grpSpPr>
            <a:xfrm>
              <a:off x="428863" y="3124119"/>
              <a:ext cx="8364070" cy="1459840"/>
              <a:chOff x="339421" y="3243683"/>
              <a:chExt cx="8364070" cy="1459840"/>
            </a:xfrm>
          </p:grpSpPr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0D494832-E68C-00DE-C4E5-967CE09D35E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02785506"/>
                  </p:ext>
                </p:extLst>
              </p:nvPr>
            </p:nvGraphicFramePr>
            <p:xfrm>
              <a:off x="339421" y="3261503"/>
              <a:ext cx="4704997" cy="14420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aphicFrame>
            <p:nvGraphicFramePr>
              <p:cNvPr id="33" name="Diagram 32">
                <a:extLst>
                  <a:ext uri="{FF2B5EF4-FFF2-40B4-BE49-F238E27FC236}">
                    <a16:creationId xmlns:a16="http://schemas.microsoft.com/office/drawing/2014/main" id="{34997C1C-8F29-5BC4-C5C0-A2844D27D2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86779701"/>
                  </p:ext>
                </p:extLst>
              </p:nvPr>
            </p:nvGraphicFramePr>
            <p:xfrm>
              <a:off x="3998494" y="3243683"/>
              <a:ext cx="4704997" cy="9966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p:grpSp>
        <p:pic>
          <p:nvPicPr>
            <p:cNvPr id="36" name="Graphic 35" descr="Piggy Bank with solid fill">
              <a:extLst>
                <a:ext uri="{FF2B5EF4-FFF2-40B4-BE49-F238E27FC236}">
                  <a16:creationId xmlns:a16="http://schemas.microsoft.com/office/drawing/2014/main" id="{E274A3FF-A8CE-F04F-1ED6-1522E987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64921" y="3199679"/>
              <a:ext cx="288000" cy="288000"/>
            </a:xfrm>
            <a:prstGeom prst="rect">
              <a:avLst/>
            </a:prstGeom>
          </p:spPr>
        </p:pic>
        <p:pic>
          <p:nvPicPr>
            <p:cNvPr id="38" name="Graphic 37" descr="Scales of justice with solid fill">
              <a:extLst>
                <a:ext uri="{FF2B5EF4-FFF2-40B4-BE49-F238E27FC236}">
                  <a16:creationId xmlns:a16="http://schemas.microsoft.com/office/drawing/2014/main" id="{44B06FF7-B1EE-A20B-B731-0D0ECE9DD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52395" y="3718949"/>
              <a:ext cx="288000" cy="288000"/>
            </a:xfrm>
            <a:prstGeom prst="rect">
              <a:avLst/>
            </a:prstGeom>
          </p:spPr>
        </p:pic>
        <p:pic>
          <p:nvPicPr>
            <p:cNvPr id="40" name="Graphic 39" descr="Group with solid fill">
              <a:extLst>
                <a:ext uri="{FF2B5EF4-FFF2-40B4-BE49-F238E27FC236}">
                  <a16:creationId xmlns:a16="http://schemas.microsoft.com/office/drawing/2014/main" id="{67A697E0-4FC6-DD99-B625-BD2D447AF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52346" y="4233249"/>
              <a:ext cx="288000" cy="288000"/>
            </a:xfrm>
            <a:prstGeom prst="rect">
              <a:avLst/>
            </a:prstGeom>
          </p:spPr>
        </p:pic>
        <p:pic>
          <p:nvPicPr>
            <p:cNvPr id="42" name="Graphic 41" descr="Briefcase with solid fill">
              <a:extLst>
                <a:ext uri="{FF2B5EF4-FFF2-40B4-BE49-F238E27FC236}">
                  <a16:creationId xmlns:a16="http://schemas.microsoft.com/office/drawing/2014/main" id="{A8078093-D352-5AAC-2111-12E380F8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31610" y="3213090"/>
              <a:ext cx="288000" cy="288000"/>
            </a:xfrm>
            <a:prstGeom prst="rect">
              <a:avLst/>
            </a:prstGeom>
          </p:spPr>
        </p:pic>
        <p:pic>
          <p:nvPicPr>
            <p:cNvPr id="46" name="Graphic 45" descr="Open book with solid fill">
              <a:extLst>
                <a:ext uri="{FF2B5EF4-FFF2-40B4-BE49-F238E27FC236}">
                  <a16:creationId xmlns:a16="http://schemas.microsoft.com/office/drawing/2014/main" id="{FCA03FBA-444A-E816-45D7-BB6DA9690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831610" y="3791152"/>
              <a:ext cx="288000" cy="23575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7ADA4D-226C-E347-575E-94ED376D5F51}"/>
              </a:ext>
            </a:extLst>
          </p:cNvPr>
          <p:cNvSpPr txBox="1"/>
          <p:nvPr/>
        </p:nvSpPr>
        <p:spPr>
          <a:xfrm>
            <a:off x="457200" y="5085161"/>
            <a:ext cx="6827566" cy="1227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4253"/>
              </a:buClr>
              <a:buSzTx/>
              <a:buFont typeface="Arial"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Amcangyfrifir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£230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wythnos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fesul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oedolyn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arbed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neu’n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gohirio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dros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500,000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achosion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bryder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iselder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ymhlith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14–24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dros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gyfnod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ddeng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mlynedd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Amcangyfrifir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o £63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wythnos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fesul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oedolyn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arbed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neu'n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atal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200,000 o </a:t>
            </a:r>
            <a:r>
              <a:rPr kumimoji="0" lang="en-GB" sz="140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achosion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4253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98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Recordiad</a:t>
            </a:r>
            <a:r>
              <a:rPr lang="en-US" sz="3000" dirty="0"/>
              <a:t> : Dr Eleanor Ott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 descr="Llun o gyflwyniad Dr Eleanor Ott yn y gynhadledd. Cliciwch i wylio'r fideo ar YouTube.">
            <a:hlinkClick r:id="rId3"/>
            <a:extLst>
              <a:ext uri="{FF2B5EF4-FFF2-40B4-BE49-F238E27FC236}">
                <a16:creationId xmlns:a16="http://schemas.microsoft.com/office/drawing/2014/main" id="{60E76994-F98B-6267-7209-3309A8FE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47" y="1417638"/>
            <a:ext cx="7103505" cy="39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06BC3-7E17-4256-8E8A-4D9836C40295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7"/>
            <a:ext cx="85140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Dr Eleanor Ott: </a:t>
            </a:r>
            <a:r>
              <a:rPr lang="en-US" sz="2600" dirty="0" err="1"/>
              <a:t>Cefnogaeth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bobl</a:t>
            </a:r>
            <a:r>
              <a:rPr lang="en-US" sz="2600" dirty="0"/>
              <a:t> </a:t>
            </a:r>
            <a:r>
              <a:rPr lang="en-US" sz="2600" dirty="0" err="1"/>
              <a:t>sy'n</a:t>
            </a:r>
            <a:r>
              <a:rPr lang="en-US" sz="2600" dirty="0"/>
              <a:t> </a:t>
            </a:r>
            <a:r>
              <a:rPr lang="en-US" sz="2600" dirty="0" err="1"/>
              <a:t>gadael</a:t>
            </a:r>
            <a:r>
              <a:rPr lang="en-US" sz="2600" dirty="0"/>
              <a:t> </a:t>
            </a:r>
            <a:r>
              <a:rPr lang="en-US" sz="2600" dirty="0" err="1"/>
              <a:t>gofal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291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Cyflwynodd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Dr Eleanor Ott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dystiolaeth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bolisïau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rhaglenni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ymyriadau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wella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pontio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Darparodd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Dr Ott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fyfyrdodau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gyfranogiad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archwilio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effeithiolrwydd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pedwar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math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gwahanol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ymyriadau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gyfer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sy’n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pontio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,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canfuwyd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rhaglenni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byw’n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annibynnol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gwasanaethau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dwys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estynedig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bach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ganlyniadau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wasanaethau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hyfforddi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chymorth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cymheiriaid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unrhyw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wahaniaeth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sylweddol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meta-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ddadansoddiadau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9A841-B540-51CD-218E-9671BAC45620}"/>
              </a:ext>
            </a:extLst>
          </p:cNvPr>
          <p:cNvSpPr/>
          <p:nvPr/>
        </p:nvSpPr>
        <p:spPr>
          <a:xfrm>
            <a:off x="560291" y="3047210"/>
            <a:ext cx="7888513" cy="4167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“Mae </a:t>
            </a:r>
            <a:r>
              <a:rPr lang="en-GB" sz="1500" b="1" dirty="0" err="1"/>
              <a:t>cwmpas</a:t>
            </a:r>
            <a:r>
              <a:rPr lang="en-GB" sz="1500" b="1" dirty="0"/>
              <a:t> a </a:t>
            </a:r>
            <a:r>
              <a:rPr lang="en-GB" sz="1500" b="1" dirty="0" err="1"/>
              <a:t>chryfder</a:t>
            </a:r>
            <a:r>
              <a:rPr lang="en-GB" sz="1500" b="1" dirty="0"/>
              <a:t> y </a:t>
            </a:r>
            <a:r>
              <a:rPr lang="en-GB" sz="1500" b="1" dirty="0" err="1"/>
              <a:t>dystiolaeth</a:t>
            </a:r>
            <a:r>
              <a:rPr lang="en-GB" sz="1500" b="1" dirty="0"/>
              <a:t> </a:t>
            </a:r>
            <a:r>
              <a:rPr lang="en-GB" sz="1500" b="1" dirty="0" err="1"/>
              <a:t>gyfredol</a:t>
            </a:r>
            <a:r>
              <a:rPr lang="en-GB" sz="1500" b="1" dirty="0"/>
              <a:t> </a:t>
            </a:r>
            <a:r>
              <a:rPr lang="en-GB" sz="1500" b="1" dirty="0" err="1"/>
              <a:t>yn</a:t>
            </a:r>
            <a:r>
              <a:rPr lang="en-GB" sz="1500" b="1" dirty="0"/>
              <a:t> </a:t>
            </a:r>
            <a:r>
              <a:rPr lang="en-GB" sz="1500" b="1" dirty="0" err="1"/>
              <a:t>annigonol</a:t>
            </a:r>
            <a:r>
              <a:rPr lang="en-GB" sz="1500" b="1" dirty="0"/>
              <a:t> </a:t>
            </a:r>
            <a:r>
              <a:rPr lang="en-GB" sz="1500" b="1" dirty="0" err="1"/>
              <a:t>i</a:t>
            </a:r>
            <a:r>
              <a:rPr lang="en-GB" sz="1500" b="1" dirty="0"/>
              <a:t> </a:t>
            </a:r>
            <a:r>
              <a:rPr lang="en-GB" sz="1500" b="1" dirty="0" err="1"/>
              <a:t>ddod</a:t>
            </a:r>
            <a:r>
              <a:rPr lang="en-GB" sz="1500" b="1" dirty="0"/>
              <a:t> </a:t>
            </a:r>
            <a:r>
              <a:rPr lang="en-GB" sz="1500" b="1" dirty="0" err="1"/>
              <a:t>i</a:t>
            </a:r>
            <a:r>
              <a:rPr lang="en-GB" sz="1500" b="1" dirty="0"/>
              <a:t> </a:t>
            </a:r>
            <a:r>
              <a:rPr lang="en-GB" sz="1500" b="1" dirty="0" err="1"/>
              <a:t>gasgliadau</a:t>
            </a:r>
            <a:r>
              <a:rPr lang="en-GB" sz="1500" b="1" dirty="0"/>
              <a:t>.”</a:t>
            </a:r>
            <a:endParaRPr lang="en-GB" sz="1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50752-CF35-52CF-1039-FA90793A39B7}"/>
              </a:ext>
            </a:extLst>
          </p:cNvPr>
          <p:cNvSpPr txBox="1"/>
          <p:nvPr/>
        </p:nvSpPr>
        <p:spPr>
          <a:xfrm>
            <a:off x="507744" y="3558234"/>
            <a:ext cx="8229600" cy="99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cydnabod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cymhlethdod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darparu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gwasanaethau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cyd-destun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danariannu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boblogaeth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amrywiol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cyflwyno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anghenion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cymhleth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Er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ymagweddau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enwedig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estynedig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chymorth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dwys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addawol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rhy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gynnar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argymell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dulliau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gryf</a:t>
            </a:r>
            <a:r>
              <a:rPr lang="en-GB" sz="1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3A5B9-3E80-0891-E290-D2EFA1EA0819}"/>
              </a:ext>
            </a:extLst>
          </p:cNvPr>
          <p:cNvSpPr txBox="1"/>
          <p:nvPr/>
        </p:nvSpPr>
        <p:spPr>
          <a:xfrm>
            <a:off x="457200" y="4567541"/>
            <a:ext cx="6613742" cy="153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4"/>
              </a:spcBef>
              <a:spcAft>
                <a:spcPts val="600"/>
              </a:spcAft>
            </a:pP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7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rôl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asesu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strategaethau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gweithredu</a:t>
            </a:r>
            <a:endParaRPr lang="en-GB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deall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cynhwysion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ymyriadau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gwahaniaeth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07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mesurau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gronni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gwybodaeth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deall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wyddom</a:t>
            </a:r>
            <a:endParaRPr lang="en-GB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24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44" y="59487"/>
            <a:ext cx="88308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Dr Eleanor Ott: Iechyd </a:t>
            </a:r>
            <a:r>
              <a:rPr lang="en-US" sz="2600" dirty="0" err="1"/>
              <a:t>meddwl</a:t>
            </a:r>
            <a:r>
              <a:rPr lang="en-US" sz="2600" dirty="0"/>
              <a:t> </a:t>
            </a:r>
            <a:r>
              <a:rPr lang="en-US" sz="2600" dirty="0" err="1"/>
              <a:t>pobl</a:t>
            </a:r>
            <a:r>
              <a:rPr lang="en-US" sz="2600" dirty="0"/>
              <a:t> </a:t>
            </a:r>
            <a:r>
              <a:rPr lang="en-US" sz="2600" dirty="0" err="1"/>
              <a:t>sy'n</a:t>
            </a:r>
            <a:r>
              <a:rPr lang="en-US" sz="2600" dirty="0"/>
              <a:t> </a:t>
            </a:r>
            <a:r>
              <a:rPr lang="en-US" sz="2600" dirty="0" err="1"/>
              <a:t>gadael</a:t>
            </a:r>
            <a:r>
              <a:rPr lang="en-US" sz="2600" dirty="0"/>
              <a:t> </a:t>
            </a:r>
            <a:r>
              <a:rPr lang="en-US" sz="2600" dirty="0" err="1"/>
              <a:t>gofal</a:t>
            </a:r>
            <a:endParaRPr lang="en-US" sz="2600" dirty="0"/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1448"/>
            <a:ext cx="8330688" cy="5105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Gan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adeiladu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hon,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Ganolfan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Arloesedd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Addysg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bellach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cynnal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adolygiad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cyflym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dystiolaeth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edrych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ymyriadau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hiechyd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llenyddiaeth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brofiadau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iechyd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meddwl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waith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DU.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flaenoriaethu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canfyddiadau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adolygiad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CBAA6-79F0-102E-B4DE-1385639C5DA2}"/>
              </a:ext>
            </a:extLst>
          </p:cNvPr>
          <p:cNvSpPr/>
          <p:nvPr/>
        </p:nvSpPr>
        <p:spPr>
          <a:xfrm>
            <a:off x="630423" y="2365295"/>
            <a:ext cx="2520000" cy="815758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2"/>
                </a:solidFill>
              </a:rPr>
              <a:t>Pobl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ifanc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yn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cael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perchnogaeth</a:t>
            </a:r>
            <a:r>
              <a:rPr lang="en-GB" sz="1200" b="1" dirty="0">
                <a:solidFill>
                  <a:schemeClr val="bg2"/>
                </a:solidFill>
              </a:rPr>
              <a:t> a </a:t>
            </a:r>
            <a:r>
              <a:rPr lang="en-GB" sz="1200" b="1" dirty="0" err="1">
                <a:solidFill>
                  <a:schemeClr val="bg2"/>
                </a:solidFill>
              </a:rPr>
              <a:t>dewis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dros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eu</a:t>
            </a:r>
            <a:r>
              <a:rPr lang="en-GB" sz="1200" b="1" dirty="0">
                <a:solidFill>
                  <a:schemeClr val="bg2"/>
                </a:solidFill>
              </a:rPr>
              <a:t> </a:t>
            </a:r>
            <a:r>
              <a:rPr lang="en-GB" sz="1200" b="1" dirty="0" err="1">
                <a:solidFill>
                  <a:schemeClr val="bg2"/>
                </a:solidFill>
              </a:rPr>
              <a:t>gofal</a:t>
            </a:r>
            <a:r>
              <a:rPr lang="en-GB" sz="1200" b="1" dirty="0">
                <a:solidFill>
                  <a:schemeClr val="bg2"/>
                </a:solidFill>
              </a:rPr>
              <a:t> a </a:t>
            </a:r>
            <a:r>
              <a:rPr lang="en-GB" sz="1200" b="1" dirty="0" err="1">
                <a:solidFill>
                  <a:schemeClr val="bg2"/>
                </a:solidFill>
              </a:rPr>
              <a:t>chymorth</a:t>
            </a:r>
            <a:r>
              <a:rPr lang="en-GB" sz="1200" b="1" dirty="0">
                <a:solidFill>
                  <a:schemeClr val="bg2"/>
                </a:solidFill>
              </a:rPr>
              <a:t> iechyd </a:t>
            </a:r>
            <a:r>
              <a:rPr lang="en-GB" sz="1200" b="1" dirty="0" err="1">
                <a:solidFill>
                  <a:schemeClr val="bg2"/>
                </a:solidFill>
              </a:rPr>
              <a:t>meddwl</a:t>
            </a:r>
            <a:endParaRPr lang="en-GB" sz="1200" b="1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9D16F-009C-A158-AE08-ADFE08CE5752}"/>
              </a:ext>
            </a:extLst>
          </p:cNvPr>
          <p:cNvSpPr/>
          <p:nvPr/>
        </p:nvSpPr>
        <p:spPr>
          <a:xfrm>
            <a:off x="3312000" y="2365295"/>
            <a:ext cx="2520000" cy="815760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/>
              <a:t>Gweithwyr</a:t>
            </a:r>
            <a:r>
              <a:rPr lang="en-GB" sz="1200" b="1" dirty="0"/>
              <a:t> </a:t>
            </a:r>
            <a:r>
              <a:rPr lang="en-GB" sz="1200" b="1" dirty="0" err="1"/>
              <a:t>proffesiynol</a:t>
            </a:r>
            <a:r>
              <a:rPr lang="en-GB" sz="1200" b="1" dirty="0"/>
              <a:t> </a:t>
            </a:r>
            <a:r>
              <a:rPr lang="en-GB" sz="1200" b="1" dirty="0" err="1"/>
              <a:t>yn</a:t>
            </a:r>
            <a:r>
              <a:rPr lang="en-GB" sz="1200" b="1" dirty="0"/>
              <a:t> </a:t>
            </a:r>
            <a:r>
              <a:rPr lang="en-GB" sz="1200" b="1" dirty="0" err="1"/>
              <a:t>cael</a:t>
            </a:r>
            <a:r>
              <a:rPr lang="en-GB" sz="1200" b="1" dirty="0"/>
              <a:t> </a:t>
            </a:r>
            <a:r>
              <a:rPr lang="en-GB" sz="1200" b="1" dirty="0" err="1"/>
              <a:t>gwell</a:t>
            </a:r>
            <a:r>
              <a:rPr lang="en-GB" sz="1200" b="1" dirty="0"/>
              <a:t> </a:t>
            </a:r>
            <a:r>
              <a:rPr lang="en-GB" sz="1200" b="1" dirty="0" err="1"/>
              <a:t>dealltwriaeth</a:t>
            </a:r>
            <a:r>
              <a:rPr lang="en-GB" sz="1200" b="1" dirty="0"/>
              <a:t> o </a:t>
            </a:r>
            <a:r>
              <a:rPr lang="en-GB" sz="1200" b="1" dirty="0" err="1"/>
              <a:t>brofiadau</a:t>
            </a:r>
            <a:r>
              <a:rPr lang="en-GB" sz="1200" b="1" dirty="0"/>
              <a:t> </a:t>
            </a:r>
            <a:r>
              <a:rPr lang="en-GB" sz="1200" b="1" dirty="0" err="1"/>
              <a:t>gofal</a:t>
            </a:r>
            <a:endParaRPr lang="en-GB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8D0A26-1398-E4BA-9361-E86C4F276ACA}"/>
              </a:ext>
            </a:extLst>
          </p:cNvPr>
          <p:cNvSpPr/>
          <p:nvPr/>
        </p:nvSpPr>
        <p:spPr>
          <a:xfrm>
            <a:off x="5993577" y="2365297"/>
            <a:ext cx="2520000" cy="815758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/>
              <a:t>Mwy</a:t>
            </a:r>
            <a:r>
              <a:rPr lang="en-GB" sz="1200" b="1" dirty="0"/>
              <a:t> o </a:t>
            </a:r>
            <a:r>
              <a:rPr lang="en-GB" sz="1200" b="1" dirty="0" err="1"/>
              <a:t>addysg</a:t>
            </a:r>
            <a:r>
              <a:rPr lang="en-GB" sz="1200" b="1" dirty="0"/>
              <a:t> am iechyd </a:t>
            </a:r>
            <a:r>
              <a:rPr lang="en-GB" sz="1200" b="1" dirty="0" err="1"/>
              <a:t>meddwl</a:t>
            </a:r>
            <a:r>
              <a:rPr lang="en-GB" sz="1200" b="1" dirty="0"/>
              <a:t> ac </a:t>
            </a:r>
            <a:r>
              <a:rPr lang="en-GB" sz="1200" b="1" dirty="0" err="1"/>
              <a:t>opsiynau</a:t>
            </a:r>
            <a:r>
              <a:rPr lang="en-GB" sz="1200" b="1" dirty="0"/>
              <a:t> </a:t>
            </a:r>
            <a:r>
              <a:rPr lang="en-GB" sz="1200" b="1" dirty="0" err="1"/>
              <a:t>ar</a:t>
            </a:r>
            <a:r>
              <a:rPr lang="en-GB" sz="1200" b="1" dirty="0"/>
              <a:t> </a:t>
            </a:r>
            <a:r>
              <a:rPr lang="en-GB" sz="1200" b="1" dirty="0" err="1"/>
              <a:t>gyfer</a:t>
            </a:r>
            <a:r>
              <a:rPr lang="en-GB" sz="1200" b="1" dirty="0"/>
              <a:t> </a:t>
            </a:r>
            <a:r>
              <a:rPr lang="en-GB" sz="1200" b="1" dirty="0" err="1"/>
              <a:t>cymorth</a:t>
            </a:r>
            <a:r>
              <a:rPr lang="en-GB" sz="1200" b="1" dirty="0"/>
              <a:t> </a:t>
            </a:r>
            <a:r>
              <a:rPr lang="en-GB" sz="1200" b="1" dirty="0" err="1"/>
              <a:t>yn</a:t>
            </a:r>
            <a:r>
              <a:rPr lang="en-GB" sz="1200" b="1" dirty="0"/>
              <a:t> y </a:t>
            </a:r>
            <a:r>
              <a:rPr lang="en-GB" sz="1200" b="1" dirty="0" err="1"/>
              <a:t>boblogaeth</a:t>
            </a:r>
            <a:r>
              <a:rPr lang="en-GB" sz="1200" b="1" dirty="0"/>
              <a:t> </a:t>
            </a:r>
            <a:r>
              <a:rPr lang="en-GB" sz="1200" b="1" dirty="0" err="1"/>
              <a:t>gyffredinol</a:t>
            </a:r>
            <a:endParaRPr lang="en-GB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CEAEE-2934-16B5-A29B-FCE9060E88C2}"/>
              </a:ext>
            </a:extLst>
          </p:cNvPr>
          <p:cNvSpPr txBox="1"/>
          <p:nvPr/>
        </p:nvSpPr>
        <p:spPr>
          <a:xfrm>
            <a:off x="457200" y="3318852"/>
            <a:ext cx="8229600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4253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cyfranogiad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ieuenctid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fodelu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hierarchaeth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angen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edrych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arno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ffordd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gyfannol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cyfranogiad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ieuenctid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dibynnu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gyfranogiad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prosiect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penodol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hwnnw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FD703-7ECD-2D1D-AA93-753908B976FC}"/>
              </a:ext>
            </a:extLst>
          </p:cNvPr>
          <p:cNvSpPr txBox="1"/>
          <p:nvPr/>
        </p:nvSpPr>
        <p:spPr>
          <a:xfrm>
            <a:off x="457200" y="4093125"/>
            <a:ext cx="6850799" cy="214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4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moeseg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pharch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hynod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angen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llywio’n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ofalus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24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“Dim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amdanom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hebddon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Pwysigrwydd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chynrychioli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cyfranogwyr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gormod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faich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algn="just">
              <a:lnSpc>
                <a:spcPct val="107000"/>
              </a:lnSpc>
              <a:spcBef>
                <a:spcPts val="24"/>
              </a:spcBef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Rwyf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blino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siarad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â’r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holl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Efallai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cyfranogwyr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dewis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peidio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ymgysylltu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adegau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penodol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cyfweliadau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neu ag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mynegi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barn ac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eisiau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newid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gael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24"/>
              </a:spcBef>
              <a:spcAft>
                <a:spcPts val="600"/>
              </a:spcAft>
            </a:pPr>
            <a:endParaRPr lang="en-GB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Cwestiynau</a:t>
            </a:r>
            <a:r>
              <a:rPr lang="en-US" dirty="0"/>
              <a:t> </a:t>
            </a:r>
            <a:r>
              <a:rPr lang="en-US" dirty="0" err="1"/>
              <a:t>i'r</a:t>
            </a:r>
            <a:r>
              <a:rPr lang="en-US" dirty="0"/>
              <a:t> </a:t>
            </a:r>
            <a:r>
              <a:rPr lang="en-US" dirty="0" err="1"/>
              <a:t>siaradwyr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2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300" b="1" dirty="0">
                <a:solidFill>
                  <a:schemeClr val="accent2"/>
                </a:solidFill>
              </a:rPr>
              <a:t>Er bod </a:t>
            </a:r>
            <a:r>
              <a:rPr lang="en-US" sz="1300" b="1" dirty="0" err="1">
                <a:solidFill>
                  <a:schemeClr val="accent2"/>
                </a:solidFill>
              </a:rPr>
              <a:t>cynnwys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pobl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ifanc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sydd</a:t>
            </a:r>
            <a:r>
              <a:rPr lang="en-US" sz="1300" b="1" dirty="0">
                <a:solidFill>
                  <a:schemeClr val="accent2"/>
                </a:solidFill>
              </a:rPr>
              <a:t> â </a:t>
            </a:r>
            <a:r>
              <a:rPr lang="en-US" sz="1300" b="1" dirty="0" err="1">
                <a:solidFill>
                  <a:schemeClr val="accent2"/>
                </a:solidFill>
              </a:rPr>
              <a:t>phrofiad</a:t>
            </a:r>
            <a:r>
              <a:rPr lang="en-US" sz="1300" b="1" dirty="0">
                <a:solidFill>
                  <a:schemeClr val="accent2"/>
                </a:solidFill>
              </a:rPr>
              <a:t> o </a:t>
            </a:r>
            <a:r>
              <a:rPr lang="en-US" sz="1300" b="1" dirty="0" err="1">
                <a:solidFill>
                  <a:schemeClr val="accent2"/>
                </a:solidFill>
              </a:rPr>
              <a:t>fod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mewn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gofal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hollbwysig</a:t>
            </a:r>
            <a:r>
              <a:rPr lang="en-US" sz="1300" b="1" dirty="0">
                <a:solidFill>
                  <a:schemeClr val="accent2"/>
                </a:solidFill>
              </a:rPr>
              <a:t>, </a:t>
            </a:r>
            <a:r>
              <a:rPr lang="en-US" sz="1300" b="1" dirty="0" err="1">
                <a:solidFill>
                  <a:schemeClr val="accent2"/>
                </a:solidFill>
              </a:rPr>
              <a:t>bydd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hefyd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bwysig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osgoi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gorlwytho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ymhlith</a:t>
            </a:r>
            <a:r>
              <a:rPr lang="en-US" sz="1300" b="1" dirty="0">
                <a:solidFill>
                  <a:schemeClr val="accent2"/>
                </a:solidFill>
              </a:rPr>
              <a:t> y </a:t>
            </a:r>
            <a:r>
              <a:rPr lang="en-US" sz="1300" b="1" dirty="0" err="1">
                <a:solidFill>
                  <a:schemeClr val="accent2"/>
                </a:solidFill>
              </a:rPr>
              <a:t>grŵp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hwn</a:t>
            </a:r>
            <a:r>
              <a:rPr lang="en-US" sz="1300" b="1" dirty="0">
                <a:solidFill>
                  <a:schemeClr val="accent2"/>
                </a:solidFill>
              </a:rPr>
              <a:t> – </a:t>
            </a:r>
            <a:r>
              <a:rPr lang="en-US" sz="1300" b="1" dirty="0" err="1">
                <a:solidFill>
                  <a:schemeClr val="accent2"/>
                </a:solidFill>
              </a:rPr>
              <a:t>sut</a:t>
            </a:r>
            <a:r>
              <a:rPr lang="en-US" sz="1300" b="1" dirty="0">
                <a:solidFill>
                  <a:schemeClr val="accent2"/>
                </a:solidFill>
              </a:rPr>
              <a:t> y </a:t>
            </a:r>
            <a:r>
              <a:rPr lang="en-US" sz="1300" b="1" dirty="0" err="1">
                <a:solidFill>
                  <a:schemeClr val="accent2"/>
                </a:solidFill>
              </a:rPr>
              <a:t>gellid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llywio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hynny</a:t>
            </a:r>
            <a:r>
              <a:rPr lang="en-US" sz="1300" b="1" dirty="0">
                <a:solidFill>
                  <a:schemeClr val="accent2"/>
                </a:solidFill>
              </a:rPr>
              <a:t>?</a:t>
            </a:r>
          </a:p>
          <a:p>
            <a:pPr lvl="1" algn="just">
              <a:buClr>
                <a:schemeClr val="accent2"/>
              </a:buClr>
            </a:pPr>
            <a:r>
              <a:rPr lang="en-US" sz="1300" b="1" dirty="0">
                <a:solidFill>
                  <a:schemeClr val="accent1"/>
                </a:solidFill>
              </a:rPr>
              <a:t>Dr Eleanor Ott: </a:t>
            </a:r>
            <a:r>
              <a:rPr lang="en-US" sz="1300" dirty="0" err="1">
                <a:solidFill>
                  <a:schemeClr val="accent1"/>
                </a:solidFill>
              </a:rPr>
              <a:t>Mae’n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bwysig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anrhydeddu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dymuniadau’r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rhai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sy’n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cymryd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rhan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mewn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ymchwil</a:t>
            </a:r>
            <a:r>
              <a:rPr lang="en-US" sz="1300" dirty="0">
                <a:solidFill>
                  <a:schemeClr val="accent1"/>
                </a:solidFill>
              </a:rPr>
              <a:t>, </a:t>
            </a:r>
            <a:r>
              <a:rPr lang="en-US" sz="1300" dirty="0" err="1">
                <a:solidFill>
                  <a:schemeClr val="accent1"/>
                </a:solidFill>
              </a:rPr>
              <a:t>hyd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oed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os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yw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hynny’n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golygu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peidio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â’u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cynnwys</a:t>
            </a:r>
            <a:r>
              <a:rPr lang="en-US" sz="1300" dirty="0">
                <a:solidFill>
                  <a:schemeClr val="accent1"/>
                </a:solidFill>
              </a:rPr>
              <a:t>, a gall data </a:t>
            </a:r>
            <a:r>
              <a:rPr lang="en-US" sz="1300" dirty="0" err="1">
                <a:solidFill>
                  <a:schemeClr val="accent1"/>
                </a:solidFill>
              </a:rPr>
              <a:t>gweinyddol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helpu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roi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cipolwg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ganlyniadau</a:t>
            </a:r>
            <a:r>
              <a:rPr lang="en-US" sz="1300" dirty="0">
                <a:solidFill>
                  <a:schemeClr val="accent1"/>
                </a:solidFill>
              </a:rPr>
              <a:t>, </a:t>
            </a:r>
            <a:r>
              <a:rPr lang="en-US" sz="1300" dirty="0" err="1">
                <a:solidFill>
                  <a:schemeClr val="accent1"/>
                </a:solidFill>
              </a:rPr>
              <a:t>ond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ni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fydd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hynny’n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adlewyrchu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profiadau</a:t>
            </a:r>
            <a:r>
              <a:rPr lang="en-US" sz="1300" dirty="0">
                <a:solidFill>
                  <a:schemeClr val="accent1"/>
                </a:solidFill>
              </a:rPr>
              <a:t>. Mae </a:t>
            </a:r>
            <a:r>
              <a:rPr lang="en-US" sz="1300" dirty="0" err="1">
                <a:solidFill>
                  <a:schemeClr val="accent1"/>
                </a:solidFill>
              </a:rPr>
              <a:t>moeseg</a:t>
            </a:r>
            <a:r>
              <a:rPr lang="en-US" sz="1300" dirty="0">
                <a:solidFill>
                  <a:schemeClr val="accent1"/>
                </a:solidFill>
              </a:rPr>
              <a:t> a </a:t>
            </a:r>
            <a:r>
              <a:rPr lang="en-US" sz="1300" dirty="0" err="1">
                <a:solidFill>
                  <a:schemeClr val="accent1"/>
                </a:solidFill>
              </a:rPr>
              <a:t>pharch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bwysig</a:t>
            </a:r>
            <a:r>
              <a:rPr lang="en-US" sz="1300" dirty="0">
                <a:solidFill>
                  <a:schemeClr val="accent1"/>
                </a:solidFill>
              </a:rPr>
              <a:t>,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ogystal</a:t>
            </a:r>
            <a:r>
              <a:rPr lang="en-US" sz="1300" dirty="0">
                <a:solidFill>
                  <a:schemeClr val="accent1"/>
                </a:solidFill>
              </a:rPr>
              <a:t> â </a:t>
            </a:r>
            <a:r>
              <a:rPr lang="en-US" sz="1300" dirty="0" err="1">
                <a:solidFill>
                  <a:schemeClr val="accent1"/>
                </a:solidFill>
              </a:rPr>
              <a:t>chynnwys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grŵp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cynghori</a:t>
            </a:r>
            <a:r>
              <a:rPr lang="en-US" sz="1300" dirty="0">
                <a:solidFill>
                  <a:schemeClr val="accent1"/>
                </a:solidFill>
              </a:rPr>
              <a:t>. Mae </a:t>
            </a:r>
            <a:r>
              <a:rPr lang="en-US" sz="1300" dirty="0" err="1">
                <a:solidFill>
                  <a:schemeClr val="accent1"/>
                </a:solidFill>
              </a:rPr>
              <a:t>amrywiaeth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enfawr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i’r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grŵp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y </a:t>
            </a:r>
            <a:r>
              <a:rPr lang="en-US" sz="1300" dirty="0" err="1">
                <a:solidFill>
                  <a:schemeClr val="accent1"/>
                </a:solidFill>
              </a:rPr>
              <a:t>cynllun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peilot</a:t>
            </a:r>
            <a:r>
              <a:rPr lang="en-US" sz="1300" dirty="0">
                <a:solidFill>
                  <a:schemeClr val="accent1"/>
                </a:solidFill>
              </a:rPr>
              <a:t>: </a:t>
            </a:r>
            <a:r>
              <a:rPr lang="en-US" sz="1300" dirty="0" err="1">
                <a:solidFill>
                  <a:schemeClr val="accent1"/>
                </a:solidFill>
              </a:rPr>
              <a:t>mae’n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bwysig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cynnwys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amrywiaeth</a:t>
            </a:r>
            <a:r>
              <a:rPr lang="en-US" sz="1300" dirty="0">
                <a:solidFill>
                  <a:schemeClr val="accent1"/>
                </a:solidFill>
              </a:rPr>
              <a:t> o </a:t>
            </a:r>
            <a:r>
              <a:rPr lang="en-US" sz="1300" dirty="0" err="1">
                <a:solidFill>
                  <a:schemeClr val="accent1"/>
                </a:solidFill>
              </a:rPr>
              <a:t>bobl</a:t>
            </a:r>
            <a:r>
              <a:rPr lang="en-US" sz="1300" dirty="0">
                <a:solidFill>
                  <a:schemeClr val="accent1"/>
                </a:solidFill>
              </a:rPr>
              <a:t>. </a:t>
            </a:r>
          </a:p>
          <a:p>
            <a:pPr lvl="1" algn="just">
              <a:buClr>
                <a:schemeClr val="accent2"/>
              </a:buClr>
            </a:pPr>
            <a:r>
              <a:rPr lang="en-US" sz="1300" b="1" dirty="0">
                <a:solidFill>
                  <a:schemeClr val="accent1"/>
                </a:solidFill>
              </a:rPr>
              <a:t>Hannah Webster: </a:t>
            </a:r>
            <a:r>
              <a:rPr lang="en-US" sz="1300" dirty="0">
                <a:solidFill>
                  <a:schemeClr val="accent1"/>
                </a:solidFill>
              </a:rPr>
              <a:t>Gan </a:t>
            </a:r>
            <a:r>
              <a:rPr lang="en-US" sz="1300" dirty="0" err="1">
                <a:solidFill>
                  <a:schemeClr val="accent1"/>
                </a:solidFill>
              </a:rPr>
              <a:t>weithio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gyda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chynghorwyr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ifanc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waith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diogelwch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economaidd</a:t>
            </a:r>
            <a:r>
              <a:rPr lang="en-US" sz="1300" dirty="0">
                <a:solidFill>
                  <a:schemeClr val="accent1"/>
                </a:solidFill>
              </a:rPr>
              <a:t>, </a:t>
            </a:r>
            <a:r>
              <a:rPr lang="en-US" sz="1300" dirty="0" err="1">
                <a:solidFill>
                  <a:schemeClr val="accent1"/>
                </a:solidFill>
              </a:rPr>
              <a:t>gwnaethant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ymuno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ar</a:t>
            </a:r>
            <a:r>
              <a:rPr lang="en-US" sz="1300" dirty="0">
                <a:solidFill>
                  <a:schemeClr val="accent1"/>
                </a:solidFill>
              </a:rPr>
              <a:t> y </a:t>
            </a:r>
            <a:r>
              <a:rPr lang="en-US" sz="1300" dirty="0" err="1">
                <a:solidFill>
                  <a:schemeClr val="accent1"/>
                </a:solidFill>
              </a:rPr>
              <a:t>dechrau</a:t>
            </a:r>
            <a:r>
              <a:rPr lang="en-US" sz="1300" dirty="0">
                <a:solidFill>
                  <a:schemeClr val="accent1"/>
                </a:solidFill>
              </a:rPr>
              <a:t>. </a:t>
            </a:r>
            <a:r>
              <a:rPr lang="en-US" sz="1300" dirty="0" err="1">
                <a:solidFill>
                  <a:schemeClr val="accent1"/>
                </a:solidFill>
              </a:rPr>
              <a:t>Dechreuodd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pobl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ifanc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osod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yr</a:t>
            </a:r>
            <a:r>
              <a:rPr lang="en-US" sz="1300" dirty="0">
                <a:solidFill>
                  <a:schemeClr val="accent1"/>
                </a:solidFill>
              </a:rPr>
              <a:t> agenda, ac </a:t>
            </a:r>
            <a:r>
              <a:rPr lang="en-US" sz="1300" dirty="0" err="1">
                <a:solidFill>
                  <a:schemeClr val="accent1"/>
                </a:solidFill>
              </a:rPr>
              <a:t>mae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pŵer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trosglwyddo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i'w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dwylo</a:t>
            </a:r>
            <a:r>
              <a:rPr lang="en-US" sz="1300" dirty="0">
                <a:solidFill>
                  <a:schemeClr val="accent1"/>
                </a:solidFill>
              </a:rPr>
              <a:t>. </a:t>
            </a:r>
            <a:r>
              <a:rPr lang="en-US" sz="1300" dirty="0" err="1">
                <a:solidFill>
                  <a:schemeClr val="accent1"/>
                </a:solidFill>
              </a:rPr>
              <a:t>Mae’n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fuddsoddiad</a:t>
            </a:r>
            <a:r>
              <a:rPr lang="en-US" sz="1300" dirty="0">
                <a:solidFill>
                  <a:schemeClr val="accent1"/>
                </a:solidFill>
              </a:rPr>
              <a:t> o </a:t>
            </a:r>
            <a:r>
              <a:rPr lang="en-US" sz="1300" dirty="0" err="1">
                <a:solidFill>
                  <a:schemeClr val="accent1"/>
                </a:solidFill>
              </a:rPr>
              <a:t>amser</a:t>
            </a:r>
            <a:r>
              <a:rPr lang="en-US" sz="1300" dirty="0">
                <a:solidFill>
                  <a:schemeClr val="accent1"/>
                </a:solidFill>
              </a:rPr>
              <a:t> ac </a:t>
            </a:r>
            <a:r>
              <a:rPr lang="en-US" sz="1300" dirty="0" err="1">
                <a:solidFill>
                  <a:schemeClr val="accent1"/>
                </a:solidFill>
              </a:rPr>
              <a:t>ymddiriedaeth</a:t>
            </a:r>
            <a:r>
              <a:rPr lang="en-US" sz="1300" dirty="0">
                <a:solidFill>
                  <a:schemeClr val="accent1"/>
                </a:solidFill>
              </a:rPr>
              <a:t>, ac </a:t>
            </a:r>
            <a:r>
              <a:rPr lang="en-US" sz="1300" dirty="0" err="1">
                <a:solidFill>
                  <a:schemeClr val="accent1"/>
                </a:solidFill>
              </a:rPr>
              <a:t>ni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ellir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wneud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yn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gyflym</a:t>
            </a:r>
            <a:r>
              <a:rPr lang="en-US" sz="1300" dirty="0">
                <a:solidFill>
                  <a:schemeClr val="accent1"/>
                </a:solidFill>
              </a:rPr>
              <a:t>, </a:t>
            </a:r>
            <a:r>
              <a:rPr lang="en-US" sz="1300" dirty="0" err="1">
                <a:solidFill>
                  <a:schemeClr val="accent1"/>
                </a:solidFill>
              </a:rPr>
              <a:t>ond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rydm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wedi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gallu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symud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gyda’r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grŵp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i’w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helpu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i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arwain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hymchwil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eu</a:t>
            </a:r>
            <a:r>
              <a:rPr lang="en-US" sz="1300" dirty="0">
                <a:solidFill>
                  <a:schemeClr val="accent1"/>
                </a:solidFill>
              </a:rPr>
              <a:t> </a:t>
            </a:r>
            <a:r>
              <a:rPr lang="en-US" sz="1300" dirty="0" err="1">
                <a:solidFill>
                  <a:schemeClr val="accent1"/>
                </a:solidFill>
              </a:rPr>
              <a:t>hunain</a:t>
            </a:r>
            <a:r>
              <a:rPr lang="en-US" sz="13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C33CB-B131-BC37-C7D3-2C02251D54AB}"/>
              </a:ext>
            </a:extLst>
          </p:cNvPr>
          <p:cNvSpPr txBox="1"/>
          <p:nvPr/>
        </p:nvSpPr>
        <p:spPr>
          <a:xfrm>
            <a:off x="457200" y="3731230"/>
            <a:ext cx="678910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+mj-lt"/>
              <a:buAutoNum type="arabicPeriod" startAt="2"/>
            </a:pPr>
            <a:r>
              <a:rPr lang="en-US" sz="1300" b="1" dirty="0">
                <a:solidFill>
                  <a:schemeClr val="accent2"/>
                </a:solidFill>
              </a:rPr>
              <a:t>Gan </a:t>
            </a:r>
            <a:r>
              <a:rPr lang="en-US" sz="1300" b="1" dirty="0" err="1">
                <a:solidFill>
                  <a:schemeClr val="accent2"/>
                </a:solidFill>
              </a:rPr>
              <a:t>fynd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ôl</a:t>
            </a:r>
            <a:r>
              <a:rPr lang="en-US" sz="1300" b="1" dirty="0">
                <a:solidFill>
                  <a:schemeClr val="accent2"/>
                </a:solidFill>
              </a:rPr>
              <a:t> at </a:t>
            </a:r>
            <a:r>
              <a:rPr lang="en-US" sz="1300" b="1" dirty="0" err="1">
                <a:solidFill>
                  <a:schemeClr val="accent2"/>
                </a:solidFill>
              </a:rPr>
              <a:t>yr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ymchwil</a:t>
            </a:r>
            <a:r>
              <a:rPr lang="en-US" sz="1300" b="1" dirty="0">
                <a:solidFill>
                  <a:schemeClr val="accent2"/>
                </a:solidFill>
              </a:rPr>
              <a:t> o </a:t>
            </a:r>
            <a:r>
              <a:rPr lang="en-US" sz="1300" b="1" dirty="0" err="1">
                <a:solidFill>
                  <a:schemeClr val="accent2"/>
                </a:solidFill>
              </a:rPr>
              <a:t>gyd-destun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rhyngwladol</a:t>
            </a:r>
            <a:r>
              <a:rPr lang="en-US" sz="1300" b="1" dirty="0">
                <a:solidFill>
                  <a:schemeClr val="accent2"/>
                </a:solidFill>
              </a:rPr>
              <a:t>, </a:t>
            </a:r>
            <a:r>
              <a:rPr lang="en-US" sz="1300" b="1" dirty="0" err="1">
                <a:solidFill>
                  <a:schemeClr val="accent2"/>
                </a:solidFill>
              </a:rPr>
              <a:t>sut</a:t>
            </a:r>
            <a:r>
              <a:rPr lang="en-US" sz="1300" b="1" dirty="0">
                <a:solidFill>
                  <a:schemeClr val="accent2"/>
                </a:solidFill>
              </a:rPr>
              <a:t> y </a:t>
            </a:r>
            <a:r>
              <a:rPr lang="en-US" sz="1300" b="1" dirty="0" err="1">
                <a:solidFill>
                  <a:schemeClr val="accent2"/>
                </a:solidFill>
              </a:rPr>
              <a:t>gallem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feddwl</a:t>
            </a:r>
            <a:r>
              <a:rPr lang="en-US" sz="1300" b="1" dirty="0">
                <a:solidFill>
                  <a:schemeClr val="accent2"/>
                </a:solidFill>
              </a:rPr>
              <a:t> am y </a:t>
            </a:r>
            <a:r>
              <a:rPr lang="en-US" sz="1300" b="1" dirty="0" err="1">
                <a:solidFill>
                  <a:schemeClr val="accent2"/>
                </a:solidFill>
              </a:rPr>
              <a:t>berthynas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rhwng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sut</a:t>
            </a:r>
            <a:r>
              <a:rPr lang="en-US" sz="1300" b="1" dirty="0">
                <a:solidFill>
                  <a:schemeClr val="accent2"/>
                </a:solidFill>
              </a:rPr>
              <a:t> y </a:t>
            </a:r>
            <a:r>
              <a:rPr lang="en-US" sz="1300" b="1" dirty="0" err="1">
                <a:solidFill>
                  <a:schemeClr val="accent2"/>
                </a:solidFill>
              </a:rPr>
              <a:t>gwariwyd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yr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arian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a'r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galluedd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sydd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ganddynt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eu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bywyd</a:t>
            </a:r>
            <a:r>
              <a:rPr lang="en-US" sz="1300" b="1" dirty="0">
                <a:solidFill>
                  <a:schemeClr val="accent2"/>
                </a:solidFill>
              </a:rPr>
              <a:t>? </a:t>
            </a:r>
          </a:p>
          <a:p>
            <a:pPr lvl="1" algn="just">
              <a:buClr>
                <a:schemeClr val="accent2"/>
              </a:buClr>
            </a:pPr>
            <a:r>
              <a:rPr lang="en-GB" sz="1300" b="1" dirty="0">
                <a:solidFill>
                  <a:schemeClr val="tx2"/>
                </a:solidFill>
              </a:rPr>
              <a:t>Dr Miriam Laker-</a:t>
            </a:r>
            <a:r>
              <a:rPr lang="en-GB" sz="1300" b="1" dirty="0" err="1">
                <a:solidFill>
                  <a:schemeClr val="tx2"/>
                </a:solidFill>
              </a:rPr>
              <a:t>Oketta</a:t>
            </a:r>
            <a:r>
              <a:rPr lang="en-GB" sz="1300" b="1" dirty="0">
                <a:solidFill>
                  <a:schemeClr val="tx2"/>
                </a:solidFill>
              </a:rPr>
              <a:t>: </a:t>
            </a:r>
            <a:r>
              <a:rPr lang="en-GB" sz="1300" dirty="0" err="1">
                <a:solidFill>
                  <a:schemeClr val="tx2"/>
                </a:solidFill>
                <a:hlinkClick r:id="rId3"/>
              </a:rPr>
              <a:t>Mewn</a:t>
            </a:r>
            <a:r>
              <a:rPr lang="en-GB" sz="1300" dirty="0">
                <a:solidFill>
                  <a:schemeClr val="tx2"/>
                </a:solidFill>
                <a:hlinkClick r:id="rId3"/>
              </a:rPr>
              <a:t> hap-</a:t>
            </a:r>
            <a:r>
              <a:rPr lang="en-GB" sz="1300" dirty="0" err="1">
                <a:solidFill>
                  <a:schemeClr val="tx2"/>
                </a:solidFill>
                <a:hlinkClick r:id="rId3"/>
              </a:rPr>
              <a:t>dreialon</a:t>
            </a:r>
            <a:r>
              <a:rPr lang="en-GB" sz="1300" dirty="0">
                <a:solidFill>
                  <a:schemeClr val="tx2"/>
                </a:solidFill>
                <a:hlinkClick r:id="rId3"/>
              </a:rPr>
              <a:t> </a:t>
            </a:r>
            <a:r>
              <a:rPr lang="en-GB" sz="1300" dirty="0" err="1">
                <a:solidFill>
                  <a:schemeClr val="tx2"/>
                </a:solidFill>
                <a:hlinkClick r:id="rId3"/>
              </a:rPr>
              <a:t>rheoli</a:t>
            </a:r>
            <a:r>
              <a:rPr lang="en-GB" sz="1300" dirty="0">
                <a:solidFill>
                  <a:schemeClr val="tx2"/>
                </a:solidFill>
                <a:hlinkClick r:id="rId3"/>
              </a:rPr>
              <a:t> </a:t>
            </a:r>
            <a:r>
              <a:rPr lang="en-GB" sz="1300" dirty="0" err="1">
                <a:solidFill>
                  <a:schemeClr val="tx2"/>
                </a:solidFill>
                <a:hlinkClick r:id="rId3"/>
              </a:rPr>
              <a:t>yn</a:t>
            </a:r>
            <a:r>
              <a:rPr lang="en-GB" sz="1300" dirty="0">
                <a:solidFill>
                  <a:schemeClr val="tx2"/>
                </a:solidFill>
                <a:hlinkClick r:id="rId3"/>
              </a:rPr>
              <a:t> Liberia a Malawi</a:t>
            </a:r>
            <a:r>
              <a:rPr lang="en-GB" sz="1300" dirty="0">
                <a:solidFill>
                  <a:schemeClr val="tx2"/>
                </a:solidFill>
              </a:rPr>
              <a:t>, </a:t>
            </a:r>
            <a:r>
              <a:rPr lang="en-GB" sz="1300" dirty="0" err="1">
                <a:solidFill>
                  <a:schemeClr val="tx2"/>
                </a:solidFill>
              </a:rPr>
              <a:t>ceisiodd</a:t>
            </a:r>
            <a:r>
              <a:rPr lang="en-GB" sz="1300" dirty="0">
                <a:solidFill>
                  <a:schemeClr val="tx2"/>
                </a:solidFill>
              </a:rPr>
              <a:t> GiveDirectly </a:t>
            </a:r>
            <a:r>
              <a:rPr lang="en-GB" sz="1300" dirty="0" err="1">
                <a:solidFill>
                  <a:schemeClr val="tx2"/>
                </a:solidFill>
              </a:rPr>
              <a:t>ddeall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effeithiau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deinamig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trosglwyddiadau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arian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parod</a:t>
            </a:r>
            <a:r>
              <a:rPr lang="en-GB" sz="1300" dirty="0">
                <a:solidFill>
                  <a:schemeClr val="tx2"/>
                </a:solidFill>
              </a:rPr>
              <a:t>, </a:t>
            </a:r>
            <a:r>
              <a:rPr lang="en-GB" sz="1300" dirty="0" err="1">
                <a:solidFill>
                  <a:schemeClr val="tx2"/>
                </a:solidFill>
              </a:rPr>
              <a:t>gan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gynnal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arolwg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ffôn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ddeall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sut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roedd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trosglwyddiadau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arian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parod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effeithio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fywydau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cyfranogwyr</a:t>
            </a:r>
            <a:r>
              <a:rPr lang="en-GB" sz="1300" dirty="0">
                <a:solidFill>
                  <a:schemeClr val="tx2"/>
                </a:solidFill>
              </a:rPr>
              <a:t>.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Unol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Daleithiau</a:t>
            </a:r>
            <a:r>
              <a:rPr lang="en-GB" sz="1300" dirty="0">
                <a:solidFill>
                  <a:schemeClr val="tx2"/>
                </a:solidFill>
              </a:rPr>
              <a:t>, </a:t>
            </a:r>
            <a:r>
              <a:rPr lang="en-GB" sz="1300" dirty="0" err="1">
                <a:solidFill>
                  <a:schemeClr val="tx2"/>
                </a:solidFill>
              </a:rPr>
              <a:t>mae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prosiect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wedi'i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sefydlu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ddeall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profiadau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bywyd</a:t>
            </a:r>
            <a:r>
              <a:rPr lang="en-GB" sz="1300" dirty="0">
                <a:solidFill>
                  <a:schemeClr val="tx2"/>
                </a:solidFill>
              </a:rPr>
              <a:t> y </a:t>
            </a:r>
            <a:r>
              <a:rPr lang="en-GB" sz="1300" dirty="0" err="1">
                <a:solidFill>
                  <a:schemeClr val="tx2"/>
                </a:solidFill>
              </a:rPr>
              <a:t>rhai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sy'n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cael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incwm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sylfaenol</a:t>
            </a:r>
            <a:r>
              <a:rPr lang="en-GB" sz="1300" dirty="0">
                <a:solidFill>
                  <a:schemeClr val="tx2"/>
                </a:solidFill>
              </a:rPr>
              <a:t>, </a:t>
            </a:r>
            <a:r>
              <a:rPr lang="en-GB" sz="1300" dirty="0" err="1">
                <a:solidFill>
                  <a:schemeClr val="tx2"/>
                </a:solidFill>
              </a:rPr>
              <a:t>gan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ofyn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gyfranogwyr</a:t>
            </a:r>
            <a:r>
              <a:rPr lang="en-GB" sz="1300" dirty="0">
                <a:solidFill>
                  <a:schemeClr val="tx2"/>
                </a:solidFill>
              </a:rPr>
              <a:t> am </a:t>
            </a:r>
            <a:r>
              <a:rPr lang="en-GB" sz="1300" dirty="0" err="1">
                <a:solidFill>
                  <a:schemeClr val="tx2"/>
                </a:solidFill>
              </a:rPr>
              <a:t>eu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bywydau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a'u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nodau</a:t>
            </a:r>
            <a:r>
              <a:rPr lang="en-GB" sz="1300" dirty="0">
                <a:solidFill>
                  <a:schemeClr val="tx2"/>
                </a:solidFill>
              </a:rPr>
              <a:t>. </a:t>
            </a:r>
            <a:r>
              <a:rPr lang="en-GB" sz="1300" dirty="0" err="1">
                <a:solidFill>
                  <a:schemeClr val="tx2"/>
                </a:solidFill>
              </a:rPr>
              <a:t>Mae'n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bwysig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mesur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canlyniadau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dibynnu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hyn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sy'n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bwysig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i'r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derbynwyr</a:t>
            </a:r>
            <a:r>
              <a:rPr lang="en-GB" sz="1300" dirty="0">
                <a:solidFill>
                  <a:schemeClr val="tx2"/>
                </a:solidFill>
              </a:rPr>
              <a:t>. Mae </a:t>
            </a:r>
            <a:r>
              <a:rPr lang="en-GB" sz="1300" dirty="0" err="1">
                <a:solidFill>
                  <a:schemeClr val="tx2"/>
                </a:solidFill>
              </a:rPr>
              <a:t>canfyddiadau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rhagarweiniol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astudiaethau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hyn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edrych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hynod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gadarnhaol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909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91CDA5-E1E8-C40E-CDA6-75D256D9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Questions for the speakers 2/2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CAD69-FC84-CE7F-727E-026EB9E0D953}"/>
              </a:ext>
            </a:extLst>
          </p:cNvPr>
          <p:cNvSpPr txBox="1"/>
          <p:nvPr/>
        </p:nvSpPr>
        <p:spPr>
          <a:xfrm>
            <a:off x="457200" y="583540"/>
            <a:ext cx="7759874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+mj-lt"/>
              <a:buAutoNum type="arabicPeriod" startAt="3"/>
            </a:pPr>
            <a:r>
              <a:rPr lang="en-US" sz="1300" b="1" dirty="0" err="1">
                <a:solidFill>
                  <a:schemeClr val="accent2"/>
                </a:solidFill>
              </a:rPr>
              <a:t>Roedd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ddiddorol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clywed</a:t>
            </a:r>
            <a:r>
              <a:rPr lang="en-US" sz="1300" b="1" dirty="0">
                <a:solidFill>
                  <a:schemeClr val="accent2"/>
                </a:solidFill>
              </a:rPr>
              <a:t> am </a:t>
            </a:r>
            <a:r>
              <a:rPr lang="en-US" sz="1300" b="1" dirty="0" err="1">
                <a:solidFill>
                  <a:schemeClr val="accent2"/>
                </a:solidFill>
              </a:rPr>
              <a:t>dderbynwyr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Kenya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cronni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arian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i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ariannu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athro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cyn-ysgol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newydd</a:t>
            </a:r>
            <a:r>
              <a:rPr lang="en-US" sz="1300" b="1" dirty="0">
                <a:solidFill>
                  <a:schemeClr val="accent2"/>
                </a:solidFill>
              </a:rPr>
              <a:t>. O </a:t>
            </a:r>
            <a:r>
              <a:rPr lang="en-US" sz="1300" b="1" dirty="0" err="1">
                <a:solidFill>
                  <a:schemeClr val="accent2"/>
                </a:solidFill>
              </a:rPr>
              <a:t>ymchwil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sydd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eisoes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bodoli</a:t>
            </a:r>
            <a:r>
              <a:rPr lang="en-US" sz="1300" b="1" dirty="0">
                <a:solidFill>
                  <a:schemeClr val="accent2"/>
                </a:solidFill>
              </a:rPr>
              <a:t>, a </a:t>
            </a:r>
            <a:r>
              <a:rPr lang="en-US" sz="1300" b="1" dirty="0" err="1">
                <a:solidFill>
                  <a:schemeClr val="accent2"/>
                </a:solidFill>
              </a:rPr>
              <a:t>allai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pobl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ifanc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yng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Nghymru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ddefnyddio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arian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fel</a:t>
            </a:r>
            <a:r>
              <a:rPr lang="en-US" sz="1300" b="1" dirty="0">
                <a:solidFill>
                  <a:schemeClr val="accent2"/>
                </a:solidFill>
              </a:rPr>
              <a:t> </a:t>
            </a:r>
            <a:r>
              <a:rPr lang="en-US" sz="1300" b="1" dirty="0" err="1">
                <a:solidFill>
                  <a:schemeClr val="accent2"/>
                </a:solidFill>
              </a:rPr>
              <a:t>hyn</a:t>
            </a:r>
            <a:r>
              <a:rPr lang="en-US" sz="1300" b="1" dirty="0">
                <a:solidFill>
                  <a:schemeClr val="accent2"/>
                </a:solidFill>
              </a:rPr>
              <a:t>?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</a:pPr>
            <a:r>
              <a:rPr lang="en-GB" sz="1300" b="1" dirty="0">
                <a:solidFill>
                  <a:schemeClr val="tx2"/>
                </a:solidFill>
              </a:rPr>
              <a:t>Dr Eleanor Ott: </a:t>
            </a:r>
            <a:r>
              <a:rPr lang="en-GB" sz="1300" dirty="0">
                <a:solidFill>
                  <a:schemeClr val="tx2"/>
                </a:solidFill>
              </a:rPr>
              <a:t>Mae </a:t>
            </a:r>
            <a:r>
              <a:rPr lang="en-GB" sz="1300" dirty="0" err="1">
                <a:solidFill>
                  <a:schemeClr val="tx2"/>
                </a:solidFill>
              </a:rPr>
              <a:t>rhwydweithiau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presennol</a:t>
            </a:r>
            <a:r>
              <a:rPr lang="en-GB" sz="1300" dirty="0">
                <a:solidFill>
                  <a:schemeClr val="tx2"/>
                </a:solidFill>
              </a:rPr>
              <a:t> o </a:t>
            </a:r>
            <a:r>
              <a:rPr lang="en-GB" sz="1300" dirty="0" err="1">
                <a:solidFill>
                  <a:schemeClr val="tx2"/>
                </a:solidFill>
              </a:rPr>
              <a:t>bobl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ifanc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sydd</a:t>
            </a:r>
            <a:r>
              <a:rPr lang="en-GB" sz="1300" dirty="0">
                <a:solidFill>
                  <a:schemeClr val="tx2"/>
                </a:solidFill>
              </a:rPr>
              <a:t> â </a:t>
            </a:r>
            <a:r>
              <a:rPr lang="en-GB" sz="1300" dirty="0" err="1">
                <a:solidFill>
                  <a:schemeClr val="tx2"/>
                </a:solidFill>
              </a:rPr>
              <a:t>phrofiad</a:t>
            </a:r>
            <a:r>
              <a:rPr lang="en-GB" sz="1300" dirty="0">
                <a:solidFill>
                  <a:schemeClr val="tx2"/>
                </a:solidFill>
              </a:rPr>
              <a:t> o </a:t>
            </a:r>
            <a:r>
              <a:rPr lang="en-GB" sz="1300" dirty="0" err="1">
                <a:solidFill>
                  <a:schemeClr val="tx2"/>
                </a:solidFill>
              </a:rPr>
              <a:t>fod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mewn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gofal</a:t>
            </a:r>
            <a:r>
              <a:rPr lang="en-GB" sz="1300" dirty="0">
                <a:solidFill>
                  <a:schemeClr val="tx2"/>
                </a:solidFill>
              </a:rPr>
              <a:t> neu </a:t>
            </a:r>
            <a:r>
              <a:rPr lang="en-GB" sz="1300" dirty="0" err="1">
                <a:solidFill>
                  <a:schemeClr val="tx2"/>
                </a:solidFill>
              </a:rPr>
              <a:t>bobl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ifanc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sy’n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pontio</a:t>
            </a:r>
            <a:r>
              <a:rPr lang="en-GB" sz="1300" dirty="0">
                <a:solidFill>
                  <a:schemeClr val="tx2"/>
                </a:solidFill>
              </a:rPr>
              <a:t> o </a:t>
            </a:r>
            <a:r>
              <a:rPr lang="en-GB" sz="1300" dirty="0" err="1">
                <a:solidFill>
                  <a:schemeClr val="tx2"/>
                </a:solidFill>
              </a:rPr>
              <a:t>fod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mewn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gofal</a:t>
            </a:r>
            <a:r>
              <a:rPr lang="en-GB" sz="1300" dirty="0">
                <a:solidFill>
                  <a:schemeClr val="tx2"/>
                </a:solidFill>
              </a:rPr>
              <a:t>. </a:t>
            </a:r>
            <a:r>
              <a:rPr lang="en-GB" sz="1300" dirty="0" err="1">
                <a:solidFill>
                  <a:schemeClr val="tx2"/>
                </a:solidFill>
              </a:rPr>
              <a:t>Efallai</a:t>
            </a:r>
            <a:r>
              <a:rPr lang="en-GB" sz="1300" dirty="0">
                <a:solidFill>
                  <a:schemeClr val="tx2"/>
                </a:solidFill>
              </a:rPr>
              <a:t> y </a:t>
            </a:r>
            <a:r>
              <a:rPr lang="en-GB" sz="1300" dirty="0" err="1">
                <a:solidFill>
                  <a:schemeClr val="tx2"/>
                </a:solidFill>
              </a:rPr>
              <a:t>byddant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dod</a:t>
            </a:r>
            <a:r>
              <a:rPr lang="en-GB" sz="1300" dirty="0">
                <a:solidFill>
                  <a:schemeClr val="tx2"/>
                </a:solidFill>
              </a:rPr>
              <a:t> at </a:t>
            </a:r>
            <a:r>
              <a:rPr lang="en-GB" sz="1300" dirty="0" err="1">
                <a:solidFill>
                  <a:schemeClr val="tx2"/>
                </a:solidFill>
              </a:rPr>
              <a:t>ei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gilydd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rentu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llety</a:t>
            </a:r>
            <a:r>
              <a:rPr lang="en-GB" sz="1300" dirty="0">
                <a:solidFill>
                  <a:schemeClr val="tx2"/>
                </a:solidFill>
              </a:rPr>
              <a:t>, er </a:t>
            </a:r>
            <a:r>
              <a:rPr lang="en-GB" sz="1300" dirty="0" err="1">
                <a:solidFill>
                  <a:schemeClr val="tx2"/>
                </a:solidFill>
              </a:rPr>
              <a:t>enghraifft</a:t>
            </a:r>
            <a:r>
              <a:rPr lang="en-GB" sz="1300" dirty="0">
                <a:solidFill>
                  <a:schemeClr val="tx2"/>
                </a:solidFill>
              </a:rPr>
              <a:t>, neu </a:t>
            </a:r>
            <a:r>
              <a:rPr lang="en-GB" sz="1300" dirty="0" err="1">
                <a:solidFill>
                  <a:schemeClr val="tx2"/>
                </a:solidFill>
              </a:rPr>
              <a:t>gefnogi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ei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gilydd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fwy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cyffredinol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  <a:endParaRPr lang="en-GB" sz="1300" b="1" dirty="0">
              <a:solidFill>
                <a:schemeClr val="tx2"/>
              </a:solidFill>
            </a:endParaRPr>
          </a:p>
          <a:p>
            <a:pPr lvl="1" algn="just">
              <a:spcAft>
                <a:spcPts val="600"/>
              </a:spcAft>
              <a:buClr>
                <a:schemeClr val="accent2"/>
              </a:buClr>
            </a:pPr>
            <a:r>
              <a:rPr lang="en-GB" sz="1300" b="1" dirty="0">
                <a:solidFill>
                  <a:schemeClr val="tx2"/>
                </a:solidFill>
              </a:rPr>
              <a:t>Dr Miriam Laker-</a:t>
            </a:r>
            <a:r>
              <a:rPr lang="en-GB" sz="1300" b="1" dirty="0" err="1">
                <a:solidFill>
                  <a:schemeClr val="tx2"/>
                </a:solidFill>
              </a:rPr>
              <a:t>Oketta</a:t>
            </a:r>
            <a:r>
              <a:rPr lang="en-GB" sz="1300" b="1" dirty="0">
                <a:solidFill>
                  <a:schemeClr val="tx2"/>
                </a:solidFill>
              </a:rPr>
              <a:t>: </a:t>
            </a:r>
            <a:r>
              <a:rPr lang="en-GB" sz="1300" dirty="0">
                <a:solidFill>
                  <a:schemeClr val="tx2"/>
                </a:solidFill>
              </a:rPr>
              <a:t>Mae </a:t>
            </a:r>
            <a:r>
              <a:rPr lang="en-GB" sz="1300" dirty="0" err="1">
                <a:solidFill>
                  <a:schemeClr val="tx2"/>
                </a:solidFill>
              </a:rPr>
              <a:t>pobl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sy’n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cael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trosglwyddiadau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arian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parod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awyddus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fenthyg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arian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i’w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gilydd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ar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gyfradd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llog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fach</a:t>
            </a:r>
            <a:r>
              <a:rPr lang="en-GB" sz="1300" dirty="0">
                <a:solidFill>
                  <a:schemeClr val="tx2"/>
                </a:solidFill>
              </a:rPr>
              <a:t>, </a:t>
            </a:r>
            <a:r>
              <a:rPr lang="en-GB" sz="1300" dirty="0" err="1">
                <a:solidFill>
                  <a:schemeClr val="tx2"/>
                </a:solidFill>
              </a:rPr>
              <a:t>gan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wybod</a:t>
            </a:r>
            <a:r>
              <a:rPr lang="en-GB" sz="1300" dirty="0">
                <a:solidFill>
                  <a:schemeClr val="tx2"/>
                </a:solidFill>
              </a:rPr>
              <a:t> y </a:t>
            </a:r>
            <a:r>
              <a:rPr lang="en-GB" sz="1300" dirty="0" err="1">
                <a:solidFill>
                  <a:schemeClr val="tx2"/>
                </a:solidFill>
              </a:rPr>
              <a:t>byddant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cael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mwy</a:t>
            </a:r>
            <a:r>
              <a:rPr lang="en-GB" sz="1300" dirty="0">
                <a:solidFill>
                  <a:schemeClr val="tx2"/>
                </a:solidFill>
              </a:rPr>
              <a:t> o </a:t>
            </a:r>
            <a:r>
              <a:rPr lang="en-GB" sz="1300" dirty="0" err="1">
                <a:solidFill>
                  <a:schemeClr val="tx2"/>
                </a:solidFill>
              </a:rPr>
              <a:t>arian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y </a:t>
            </a:r>
            <a:r>
              <a:rPr lang="en-GB" sz="1300" dirty="0" err="1">
                <a:solidFill>
                  <a:schemeClr val="tx2"/>
                </a:solidFill>
              </a:rPr>
              <a:t>dyfodol</a:t>
            </a:r>
            <a:r>
              <a:rPr lang="en-GB" sz="1300" dirty="0">
                <a:solidFill>
                  <a:schemeClr val="tx2"/>
                </a:solidFill>
              </a:rPr>
              <a:t>;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aml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mae'n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dod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yn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ffynhonnell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incwm</a:t>
            </a:r>
            <a:r>
              <a:rPr lang="en-GB" sz="1300" dirty="0">
                <a:solidFill>
                  <a:schemeClr val="tx2"/>
                </a:solidFill>
              </a:rPr>
              <a:t> </a:t>
            </a:r>
            <a:r>
              <a:rPr lang="en-GB" sz="1300" dirty="0" err="1">
                <a:solidFill>
                  <a:schemeClr val="tx2"/>
                </a:solidFill>
              </a:rPr>
              <a:t>iddynt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48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575F-80DE-08A1-C596-C9D57D7C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Crynodeb</a:t>
            </a:r>
            <a:r>
              <a:rPr lang="en-GB" dirty="0"/>
              <a:t>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digwyddiad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A987-D05A-C3F8-CE8F-0ADC945B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8764"/>
            <a:ext cx="7906871" cy="2936996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hanner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diwrnod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ar-lein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gynhaliwyd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Rhagfyr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Gynhadledd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(BICLWP)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gynullwyd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Ganolfan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Polisi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Cyhoeddus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ran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Cymru. </a:t>
            </a:r>
          </a:p>
          <a:p>
            <a:pPr>
              <a:spcAft>
                <a:spcPts val="800"/>
              </a:spcAft>
            </a:pP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gynhadledd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ochr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ochr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â’i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bod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tynnu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dystiolaeth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orau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gael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 y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gwaith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weithredu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chymorth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a’u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heffaith</a:t>
            </a:r>
            <a:r>
              <a:rPr lang="en-GB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Mynychodd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cyfanswm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84 o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eang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sefydliadau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prifysgolion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sefydliadau’r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trydydd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sector,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llywodraethau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cenedlaethol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lleol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Ymunodd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Gymru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ledled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DU,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ogystal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 o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fannau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Ewrop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Chanada</a:t>
            </a: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GB" sz="14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0F8769-09C2-4CCF-03A5-6E82940A64A9}"/>
              </a:ext>
            </a:extLst>
          </p:cNvPr>
          <p:cNvSpPr/>
          <p:nvPr/>
        </p:nvSpPr>
        <p:spPr>
          <a:xfrm>
            <a:off x="448235" y="4107779"/>
            <a:ext cx="6678706" cy="2131656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GB" sz="1200" b="1" u="sng" dirty="0" err="1">
                <a:solidFill>
                  <a:schemeClr val="bg2"/>
                </a:solidFill>
              </a:rPr>
              <a:t>Amcanion</a:t>
            </a:r>
            <a:r>
              <a:rPr lang="en-GB" sz="1200" b="1" u="sng" dirty="0">
                <a:solidFill>
                  <a:schemeClr val="bg2"/>
                </a:solidFill>
              </a:rPr>
              <a:t> y </a:t>
            </a:r>
            <a:r>
              <a:rPr lang="en-GB" sz="1200" b="1" u="sng" dirty="0" err="1">
                <a:solidFill>
                  <a:schemeClr val="bg2"/>
                </a:solidFill>
              </a:rPr>
              <a:t>digwyddiad</a:t>
            </a:r>
            <a:endParaRPr lang="en-GB" sz="1200" b="1" u="sng" dirty="0">
              <a:solidFill>
                <a:schemeClr val="bg2"/>
              </a:solidFill>
            </a:endParaRPr>
          </a:p>
          <a:p>
            <a:pPr>
              <a:spcAft>
                <a:spcPts val="800"/>
              </a:spcAft>
            </a:pPr>
            <a:r>
              <a:rPr lang="en-GB" sz="1100" dirty="0"/>
              <a:t>I </a:t>
            </a:r>
            <a:r>
              <a:rPr lang="en-GB" sz="1100" dirty="0" err="1"/>
              <a:t>ddarparu</a:t>
            </a:r>
            <a:r>
              <a:rPr lang="en-GB" sz="1100" dirty="0"/>
              <a:t> </a:t>
            </a:r>
            <a:r>
              <a:rPr lang="en-GB" sz="1100" dirty="0" err="1"/>
              <a:t>cyfleoedd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drafod</a:t>
            </a:r>
            <a:r>
              <a:rPr lang="en-GB" sz="1100" dirty="0"/>
              <a:t> y </a:t>
            </a:r>
            <a:r>
              <a:rPr lang="en-GB" sz="1100" dirty="0" err="1"/>
              <a:t>canlynol</a:t>
            </a:r>
            <a:r>
              <a:rPr lang="en-GB" sz="1100" dirty="0"/>
              <a:t>: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wedi’i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gomisiynu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Gwersi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arall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Ffyrdd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gefnogi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gryfhau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Llywodraeth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Cymru;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Polisïau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allai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ategu'r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chynyddu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/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B1EA3-EA97-82BE-3179-379BF686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7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67431"/>
            <a:ext cx="8023225" cy="1362075"/>
          </a:xfrm>
        </p:spPr>
        <p:txBody>
          <a:bodyPr>
            <a:normAutofit/>
          </a:bodyPr>
          <a:lstStyle/>
          <a:p>
            <a:r>
              <a:rPr lang="en-GB" dirty="0" err="1"/>
              <a:t>Trafodaeth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4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Cwestiwn</a:t>
            </a:r>
            <a:r>
              <a:rPr lang="en-US" sz="3000" dirty="0"/>
              <a:t> </a:t>
            </a:r>
            <a:r>
              <a:rPr lang="en-US" sz="3000" dirty="0" err="1"/>
              <a:t>trafodaeth</a:t>
            </a:r>
            <a:r>
              <a:rPr lang="en-US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62"/>
            <a:ext cx="8330688" cy="45782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Rhannwyd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grwpiau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bach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drafod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cwestiwn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3A3A0-704E-A8A7-A90D-A3B0FECC9EAA}"/>
              </a:ext>
            </a:extLst>
          </p:cNvPr>
          <p:cNvSpPr/>
          <p:nvPr/>
        </p:nvSpPr>
        <p:spPr>
          <a:xfrm>
            <a:off x="678287" y="1595236"/>
            <a:ext cx="7888513" cy="6876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  <a:effectLst/>
              </a:rPr>
              <a:t>Sut gall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ymchwil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a’r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gymuned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ymchwil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gefnogi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llwyddiant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y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cynllun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peilot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a’i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werthusiad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effectLst/>
              </a:rPr>
              <a:t>orau</a:t>
            </a:r>
            <a:r>
              <a:rPr lang="en-GB" sz="1600" b="1" dirty="0">
                <a:solidFill>
                  <a:schemeClr val="bg1"/>
                </a:solidFill>
                <a:effectLst/>
              </a:rPr>
              <a:t>?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B664E-C587-BCA8-C664-64CF736963AA}"/>
              </a:ext>
            </a:extLst>
          </p:cNvPr>
          <p:cNvSpPr txBox="1"/>
          <p:nvPr/>
        </p:nvSpPr>
        <p:spPr>
          <a:xfrm>
            <a:off x="457199" y="2069736"/>
            <a:ext cx="8468139" cy="725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4253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253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1200"/>
              </a:spcAft>
              <a:buClr>
                <a:srgbClr val="004253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Roedd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drafodaeth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thri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phrif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faes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pwnc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4750E-F78A-25D1-CCF0-D4386323CB1C}"/>
              </a:ext>
            </a:extLst>
          </p:cNvPr>
          <p:cNvSpPr/>
          <p:nvPr/>
        </p:nvSpPr>
        <p:spPr>
          <a:xfrm>
            <a:off x="1840129" y="2902548"/>
            <a:ext cx="4589471" cy="42285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gorau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o'r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a'i</a:t>
            </a:r>
            <a:r>
              <a:rPr lang="en-GB" sz="1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werthusiad</a:t>
            </a:r>
            <a:endParaRPr lang="en-GB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41FC7-F1BC-D7D8-9CE3-80D11F16FCBC}"/>
              </a:ext>
            </a:extLst>
          </p:cNvPr>
          <p:cNvSpPr/>
          <p:nvPr/>
        </p:nvSpPr>
        <p:spPr>
          <a:xfrm>
            <a:off x="1840128" y="3464047"/>
            <a:ext cx="4589472" cy="422859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Cyflogi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phrofiad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endParaRPr lang="en-GB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28739-2E37-DADE-441D-CB8067C7BDB0}"/>
              </a:ext>
            </a:extLst>
          </p:cNvPr>
          <p:cNvSpPr/>
          <p:nvPr/>
        </p:nvSpPr>
        <p:spPr>
          <a:xfrm>
            <a:off x="1840127" y="4012160"/>
            <a:ext cx="4589473" cy="42285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Galluogi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dyfodol</a:t>
            </a:r>
            <a:endParaRPr lang="en-GB" sz="1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9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BDFE85-18C1-A912-19B3-E6770D694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516706"/>
            <a:ext cx="8229600" cy="69249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GB" sz="15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2000"/>
            <a:r>
              <a:rPr lang="en-US" sz="2600" dirty="0" err="1"/>
              <a:t>Gwneud</a:t>
            </a:r>
            <a:r>
              <a:rPr lang="en-US" sz="2600" dirty="0"/>
              <a:t> y </a:t>
            </a:r>
            <a:r>
              <a:rPr lang="en-US" sz="2600" dirty="0" err="1"/>
              <a:t>gorau</a:t>
            </a:r>
            <a:r>
              <a:rPr lang="en-US" sz="2600" dirty="0"/>
              <a:t> </a:t>
            </a:r>
            <a:r>
              <a:rPr lang="en-US" sz="2600" dirty="0" err="1"/>
              <a:t>o'r</a:t>
            </a:r>
            <a:r>
              <a:rPr lang="en-US" sz="2600" dirty="0"/>
              <a:t> </a:t>
            </a:r>
            <a:r>
              <a:rPr lang="en-US" sz="2600" dirty="0" err="1"/>
              <a:t>cynllun</a:t>
            </a:r>
            <a:r>
              <a:rPr lang="en-US" sz="2600" dirty="0"/>
              <a:t> </a:t>
            </a:r>
            <a:r>
              <a:rPr lang="en-US" sz="2600" dirty="0" err="1"/>
              <a:t>peilot</a:t>
            </a:r>
            <a:r>
              <a:rPr lang="en-US" sz="2600" dirty="0"/>
              <a:t> </a:t>
            </a:r>
            <a:r>
              <a:rPr lang="en-US" sz="2600" dirty="0" err="1"/>
              <a:t>a'i</a:t>
            </a:r>
            <a:r>
              <a:rPr lang="en-US" sz="2600" dirty="0"/>
              <a:t> </a:t>
            </a:r>
            <a:r>
              <a:rPr lang="en-US" sz="2600" dirty="0" err="1"/>
              <a:t>werthusiad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C8FD-D5D7-A7CC-BE5D-330FB1BB2B17}"/>
              </a:ext>
            </a:extLst>
          </p:cNvPr>
          <p:cNvSpPr txBox="1"/>
          <p:nvPr/>
        </p:nvSpPr>
        <p:spPr>
          <a:xfrm>
            <a:off x="457199" y="1243399"/>
            <a:ext cx="8229601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b="1" dirty="0" err="1">
                <a:solidFill>
                  <a:schemeClr val="tx2"/>
                </a:solidFill>
              </a:rPr>
              <a:t>Roedd</a:t>
            </a:r>
            <a:r>
              <a:rPr lang="en-GB" sz="1300" b="1" dirty="0">
                <a:solidFill>
                  <a:schemeClr val="tx2"/>
                </a:solidFill>
              </a:rPr>
              <a:t> y </a:t>
            </a:r>
            <a:r>
              <a:rPr lang="en-GB" sz="1300" b="1" dirty="0" err="1">
                <a:solidFill>
                  <a:schemeClr val="tx2"/>
                </a:solidFill>
              </a:rPr>
              <a:t>thema</a:t>
            </a:r>
            <a:r>
              <a:rPr lang="en-GB" sz="1300" b="1" dirty="0">
                <a:solidFill>
                  <a:schemeClr val="tx2"/>
                </a:solidFill>
              </a:rPr>
              <a:t> hon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ymwneud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uniongyrchol</a:t>
            </a:r>
            <a:r>
              <a:rPr lang="en-GB" sz="1300" b="1" dirty="0">
                <a:solidFill>
                  <a:schemeClr val="tx2"/>
                </a:solidFill>
              </a:rPr>
              <a:t> â </a:t>
            </a:r>
            <a:r>
              <a:rPr lang="en-GB" sz="1300" b="1" dirty="0" err="1">
                <a:solidFill>
                  <a:schemeClr val="tx2"/>
                </a:solidFill>
              </a:rPr>
              <a:t>nodweddion</a:t>
            </a:r>
            <a:r>
              <a:rPr lang="en-GB" sz="1300" b="1" dirty="0">
                <a:solidFill>
                  <a:schemeClr val="tx2"/>
                </a:solidFill>
              </a:rPr>
              <a:t> y </a:t>
            </a:r>
            <a:r>
              <a:rPr lang="en-GB" sz="1300" b="1" dirty="0" err="1">
                <a:solidFill>
                  <a:schemeClr val="tx2"/>
                </a:solidFill>
              </a:rPr>
              <a:t>cynllun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peilot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a’r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gwerthusiad</a:t>
            </a:r>
            <a:r>
              <a:rPr lang="en-GB" sz="1300" b="1" dirty="0">
                <a:solidFill>
                  <a:schemeClr val="tx2"/>
                </a:solidFill>
              </a:rPr>
              <a:t>, </a:t>
            </a:r>
            <a:r>
              <a:rPr lang="en-GB" sz="1300" b="1" dirty="0" err="1">
                <a:solidFill>
                  <a:schemeClr val="tx2"/>
                </a:solidFill>
              </a:rPr>
              <a:t>gan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gynnwys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sut</a:t>
            </a:r>
            <a:r>
              <a:rPr lang="en-GB" sz="1300" b="1" dirty="0">
                <a:solidFill>
                  <a:schemeClr val="tx2"/>
                </a:solidFill>
              </a:rPr>
              <a:t> y </a:t>
            </a:r>
            <a:r>
              <a:rPr lang="en-GB" sz="1300" b="1" dirty="0" err="1">
                <a:solidFill>
                  <a:schemeClr val="tx2"/>
                </a:solidFill>
              </a:rPr>
              <a:t>diffiniwyd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canlyniadau</a:t>
            </a:r>
            <a:r>
              <a:rPr lang="en-GB" sz="1300" b="1" dirty="0">
                <a:solidFill>
                  <a:schemeClr val="tx2"/>
                </a:solidFill>
              </a:rPr>
              <a:t>, </a:t>
            </a:r>
            <a:r>
              <a:rPr lang="en-GB" sz="1300" b="1" dirty="0" err="1">
                <a:solidFill>
                  <a:schemeClr val="tx2"/>
                </a:solidFill>
              </a:rPr>
              <a:t>newidiadau</a:t>
            </a:r>
            <a:r>
              <a:rPr lang="en-GB" sz="1300" b="1" dirty="0">
                <a:solidFill>
                  <a:schemeClr val="tx2"/>
                </a:solidFill>
              </a:rPr>
              <a:t> y </a:t>
            </a:r>
            <a:r>
              <a:rPr lang="en-GB" sz="1300" b="1" dirty="0" err="1">
                <a:solidFill>
                  <a:schemeClr val="tx2"/>
                </a:solidFill>
              </a:rPr>
              <a:t>gellid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eu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gwneud</a:t>
            </a:r>
            <a:r>
              <a:rPr lang="en-GB" sz="1300" b="1" dirty="0">
                <a:solidFill>
                  <a:schemeClr val="tx2"/>
                </a:solidFill>
              </a:rPr>
              <a:t>, </a:t>
            </a:r>
            <a:r>
              <a:rPr lang="en-GB" sz="1300" b="1" dirty="0" err="1">
                <a:solidFill>
                  <a:schemeClr val="tx2"/>
                </a:solidFill>
              </a:rPr>
              <a:t>a’r</a:t>
            </a:r>
            <a:r>
              <a:rPr lang="en-GB" sz="1300" b="1" dirty="0">
                <a:solidFill>
                  <a:schemeClr val="tx2"/>
                </a:solidFill>
              </a:rPr>
              <a:t> system y </a:t>
            </a:r>
            <a:r>
              <a:rPr lang="en-GB" sz="1300" b="1" dirty="0" err="1">
                <a:solidFill>
                  <a:schemeClr val="tx2"/>
                </a:solidFill>
              </a:rPr>
              <a:t>mae’r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cynllun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peilot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gweithredu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ynddi</a:t>
            </a:r>
            <a:r>
              <a:rPr lang="en-GB" sz="13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35896"/>
            <a:ext cx="7668768" cy="37223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Trafododd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fydd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arnynt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barn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ddiffinio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cyfranogiad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farchnad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lafur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llesiant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neu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rywbeth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arall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?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cyfleoedd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werthuso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defnydd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fanciau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bwyd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enwedig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yw'r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cymryd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nodi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Dylai'r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ddolen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adborth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ynghylch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caiff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gynnal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newidiadau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eisoes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darparu’r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cymorth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chynnig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opsiwn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taliadau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bob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pythefnos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daeth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awgrymiadau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a’u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cynghorwyr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dywed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ydynt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gweithio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cânt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haddasu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amod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ydynt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bedair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egwyddor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dyluniad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Mae’r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annhebygol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fwled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” ac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ymyriad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bolisïau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â’r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nod o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gefnogi’r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hwn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ddarparwyd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at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Efallai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mai’r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mathau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gymorth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cyfrannu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ganlyniadau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. Beth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yw'r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ysgogwyr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allai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olygu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yw'r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polisi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ddymunir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Beth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allai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egluro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gwahaniaethau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o ran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polisi</a:t>
            </a: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Mae'r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dderbynwyr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dra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heterogenaidd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gellid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gwerthuso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gwahanol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safbwyntiau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phrofiadau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is-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grwpiau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? A all y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gwahaniaethau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daearyddol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o ran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gyfranogwyr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e.e.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gwahaniaethau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trefol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gwledig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2E896-5FC5-E96A-1255-79FA0C63F12B}"/>
              </a:ext>
            </a:extLst>
          </p:cNvPr>
          <p:cNvSpPr txBox="1"/>
          <p:nvPr/>
        </p:nvSpPr>
        <p:spPr>
          <a:xfrm>
            <a:off x="457200" y="5411452"/>
            <a:ext cx="6685488" cy="98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Efallai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ethnograffig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a/neu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gyfranogol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greadigol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ddatgelu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gall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ymddygiadau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cyfranogwyr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newid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(neu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aros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trwy'r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dim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ddywedant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ymchwilwyr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cymheiriaid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ddatgelu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mewnwelediadau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dyfnach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ogystal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ag ‘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uwchsgilio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cyfranogwyr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318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AD3542-6BBF-C79D-5A8E-74FEFE0BD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516706"/>
            <a:ext cx="8229600" cy="692497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GB" sz="15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2000"/>
            <a:r>
              <a:rPr lang="en-US" sz="2400" dirty="0" err="1"/>
              <a:t>Cyflogi</a:t>
            </a:r>
            <a:r>
              <a:rPr lang="en-US" sz="2400" dirty="0"/>
              <a:t> </a:t>
            </a:r>
            <a:r>
              <a:rPr lang="en-US" sz="2400" dirty="0" err="1"/>
              <a:t>pobl</a:t>
            </a:r>
            <a:r>
              <a:rPr lang="en-US" sz="2400" dirty="0"/>
              <a:t> </a:t>
            </a:r>
            <a:r>
              <a:rPr lang="en-US" sz="2400" dirty="0" err="1"/>
              <a:t>ifanc</a:t>
            </a:r>
            <a:r>
              <a:rPr lang="en-US" sz="2400" dirty="0"/>
              <a:t> </a:t>
            </a:r>
            <a:r>
              <a:rPr lang="en-US" sz="2400" dirty="0" err="1"/>
              <a:t>sydd</a:t>
            </a:r>
            <a:r>
              <a:rPr lang="en-US" sz="2400" dirty="0"/>
              <a:t> â </a:t>
            </a:r>
            <a:r>
              <a:rPr lang="en-US" sz="2400" dirty="0" err="1"/>
              <a:t>phrofiad</a:t>
            </a:r>
            <a:r>
              <a:rPr lang="en-US" sz="2400" dirty="0"/>
              <a:t> o </a:t>
            </a:r>
            <a:r>
              <a:rPr lang="en-US" sz="2400" dirty="0" err="1"/>
              <a:t>fod</a:t>
            </a:r>
            <a:r>
              <a:rPr lang="en-US" sz="2400" dirty="0"/>
              <a:t> </a:t>
            </a:r>
            <a:r>
              <a:rPr lang="en-US" sz="2400" dirty="0" err="1"/>
              <a:t>mewn</a:t>
            </a:r>
            <a:r>
              <a:rPr lang="en-US" sz="2400" dirty="0"/>
              <a:t> </a:t>
            </a:r>
            <a:r>
              <a:rPr lang="en-US" sz="2400" dirty="0" err="1"/>
              <a:t>gofal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C8FD-D5D7-A7CC-BE5D-330FB1BB2B17}"/>
              </a:ext>
            </a:extLst>
          </p:cNvPr>
          <p:cNvSpPr txBox="1"/>
          <p:nvPr/>
        </p:nvSpPr>
        <p:spPr>
          <a:xfrm>
            <a:off x="457200" y="1346656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tx2"/>
                </a:solidFill>
              </a:rPr>
              <a:t>Roedd</a:t>
            </a:r>
            <a:r>
              <a:rPr lang="en-GB" sz="1300" b="1" dirty="0">
                <a:solidFill>
                  <a:schemeClr val="tx2"/>
                </a:solidFill>
              </a:rPr>
              <a:t> y </a:t>
            </a:r>
            <a:r>
              <a:rPr lang="en-GB" sz="1300" b="1" dirty="0" err="1">
                <a:solidFill>
                  <a:schemeClr val="tx2"/>
                </a:solidFill>
              </a:rPr>
              <a:t>thema</a:t>
            </a:r>
            <a:r>
              <a:rPr lang="en-GB" sz="1300" b="1" dirty="0">
                <a:solidFill>
                  <a:schemeClr val="tx2"/>
                </a:solidFill>
              </a:rPr>
              <a:t> hon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mynd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i’r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afael</a:t>
            </a:r>
            <a:r>
              <a:rPr lang="en-GB" sz="1300" b="1" dirty="0">
                <a:solidFill>
                  <a:schemeClr val="tx2"/>
                </a:solidFill>
              </a:rPr>
              <a:t> â </a:t>
            </a:r>
            <a:r>
              <a:rPr lang="en-GB" sz="1300" b="1" dirty="0" err="1">
                <a:solidFill>
                  <a:schemeClr val="tx2"/>
                </a:solidFill>
              </a:rPr>
              <a:t>ffyrdd</a:t>
            </a:r>
            <a:r>
              <a:rPr lang="en-GB" sz="1300" b="1" dirty="0">
                <a:solidFill>
                  <a:schemeClr val="tx2"/>
                </a:solidFill>
              </a:rPr>
              <a:t> y gall </a:t>
            </a:r>
            <a:r>
              <a:rPr lang="en-GB" sz="1300" b="1" dirty="0" err="1">
                <a:solidFill>
                  <a:schemeClr val="tx2"/>
                </a:solidFill>
              </a:rPr>
              <a:t>pobl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ifanc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sydd</a:t>
            </a:r>
            <a:r>
              <a:rPr lang="en-GB" sz="1300" b="1" dirty="0">
                <a:solidFill>
                  <a:schemeClr val="tx2"/>
                </a:solidFill>
              </a:rPr>
              <a:t> â </a:t>
            </a:r>
            <a:r>
              <a:rPr lang="en-GB" sz="1300" b="1" dirty="0" err="1">
                <a:solidFill>
                  <a:schemeClr val="tx2"/>
                </a:solidFill>
              </a:rPr>
              <a:t>phrofiad</a:t>
            </a:r>
            <a:r>
              <a:rPr lang="en-GB" sz="1300" b="1" dirty="0">
                <a:solidFill>
                  <a:schemeClr val="tx2"/>
                </a:solidFill>
              </a:rPr>
              <a:t> o </a:t>
            </a:r>
            <a:r>
              <a:rPr lang="en-GB" sz="1300" b="1" dirty="0" err="1">
                <a:solidFill>
                  <a:schemeClr val="tx2"/>
                </a:solidFill>
              </a:rPr>
              <a:t>fod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mewn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gofal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ymwneud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foesegol</a:t>
            </a:r>
            <a:r>
              <a:rPr lang="en-GB" sz="1300" b="1" dirty="0">
                <a:solidFill>
                  <a:schemeClr val="tx2"/>
                </a:solidFill>
              </a:rPr>
              <a:t> ac </a:t>
            </a:r>
            <a:r>
              <a:rPr lang="en-GB" sz="1300" b="1" dirty="0" err="1">
                <a:solidFill>
                  <a:schemeClr val="tx2"/>
                </a:solidFill>
              </a:rPr>
              <a:t>yn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ystyrlon</a:t>
            </a:r>
            <a:r>
              <a:rPr lang="en-GB" sz="1300" b="1" dirty="0">
                <a:solidFill>
                  <a:schemeClr val="tx2"/>
                </a:solidFill>
              </a:rPr>
              <a:t> ag </a:t>
            </a:r>
            <a:r>
              <a:rPr lang="en-GB" sz="1300" b="1" dirty="0" err="1">
                <a:solidFill>
                  <a:schemeClr val="tx2"/>
                </a:solidFill>
              </a:rPr>
              <a:t>ymchwil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sy’n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ymwneud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â’r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cynllun</a:t>
            </a:r>
            <a:r>
              <a:rPr lang="en-GB" sz="1300" b="1" dirty="0">
                <a:solidFill>
                  <a:schemeClr val="tx2"/>
                </a:solidFill>
              </a:rPr>
              <a:t> </a:t>
            </a:r>
            <a:r>
              <a:rPr lang="en-GB" sz="1300" b="1" dirty="0" err="1">
                <a:solidFill>
                  <a:schemeClr val="tx2"/>
                </a:solidFill>
              </a:rPr>
              <a:t>peilot</a:t>
            </a:r>
            <a:r>
              <a:rPr lang="en-GB" sz="13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9888"/>
            <a:ext cx="7668768" cy="34716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Trafododd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diffyg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tystiolaeth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dull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gefnogi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effeithio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benderfyniadau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debygol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mewnbwn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ymwneud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â'r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ddefnyddiol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allweddol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penderfyniadau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cyfranogiad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ystyrlon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moesegol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cyfranogiad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gymesur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briodol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er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mwyn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osgoi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gorlwytho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cryn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amrywiaeth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ran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profiad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nodweddion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 gall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heriol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cydbwyso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maint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chynrychiolaeth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fewn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grŵp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ansoddol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Sut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adeiladu’r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berthynas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iawn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phobl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ystyried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ofalus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ddulliau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ymgysylltu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nhw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Gall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rhain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briodol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hygyrch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i'r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ifanc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helpu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osgoi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blinder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Ystyriwyd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defnyddio’r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deunyddiau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gynhyrchwyd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arolwg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Coram Voice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gwerthusiad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hanfodol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newidiadau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arolwg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ddewisol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ychwanegol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at y broses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gofrestru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osgoi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gorlwytho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Gall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greadigol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chyfranogol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gynnig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cyfle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ymgysylltu’n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effeithiol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chyfranogwyr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sgiliau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iddynt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drwy’r</a:t>
            </a:r>
            <a:r>
              <a:rPr lang="en-GB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broses.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27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888B1C-A831-6D59-41AB-A3737EBA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516706"/>
            <a:ext cx="8229600" cy="69249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GB" sz="15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2000"/>
            <a:r>
              <a:rPr lang="en-US" sz="2800" dirty="0" err="1"/>
              <a:t>Galluogi</a:t>
            </a:r>
            <a:r>
              <a:rPr lang="en-US" sz="2800" dirty="0"/>
              <a:t> </a:t>
            </a:r>
            <a:r>
              <a:rPr lang="en-US" sz="2800" dirty="0" err="1"/>
              <a:t>effaith</a:t>
            </a:r>
            <a:r>
              <a:rPr lang="en-US" sz="2800" dirty="0"/>
              <a:t> </a:t>
            </a:r>
            <a:r>
              <a:rPr lang="en-US" sz="2800" dirty="0" err="1"/>
              <a:t>yn</a:t>
            </a:r>
            <a:r>
              <a:rPr lang="en-US" sz="2800" dirty="0"/>
              <a:t> y </a:t>
            </a:r>
            <a:r>
              <a:rPr lang="en-US" sz="2800" dirty="0" err="1"/>
              <a:t>dyfodol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DC8FD-D5D7-A7CC-BE5D-330FB1BB2B17}"/>
              </a:ext>
            </a:extLst>
          </p:cNvPr>
          <p:cNvSpPr txBox="1"/>
          <p:nvPr/>
        </p:nvSpPr>
        <p:spPr>
          <a:xfrm>
            <a:off x="457200" y="1292678"/>
            <a:ext cx="82815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 err="1">
                <a:solidFill>
                  <a:schemeClr val="accent1"/>
                </a:solidFill>
              </a:rPr>
              <a:t>Roedd</a:t>
            </a:r>
            <a:r>
              <a:rPr lang="en-GB" sz="1300" b="1" dirty="0">
                <a:solidFill>
                  <a:schemeClr val="accent1"/>
                </a:solidFill>
              </a:rPr>
              <a:t> y </a:t>
            </a:r>
            <a:r>
              <a:rPr lang="en-GB" sz="1300" b="1" dirty="0" err="1">
                <a:solidFill>
                  <a:schemeClr val="accent1"/>
                </a:solidFill>
              </a:rPr>
              <a:t>thema</a:t>
            </a:r>
            <a:r>
              <a:rPr lang="en-GB" sz="1300" b="1" dirty="0">
                <a:solidFill>
                  <a:schemeClr val="accent1"/>
                </a:solidFill>
              </a:rPr>
              <a:t> hon </a:t>
            </a:r>
            <a:r>
              <a:rPr lang="en-GB" sz="1300" b="1" dirty="0" err="1">
                <a:solidFill>
                  <a:schemeClr val="accent1"/>
                </a:solidFill>
              </a:rPr>
              <a:t>yn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mynd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i’r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afael</a:t>
            </a:r>
            <a:r>
              <a:rPr lang="en-GB" sz="1300" b="1" dirty="0">
                <a:solidFill>
                  <a:schemeClr val="accent1"/>
                </a:solidFill>
              </a:rPr>
              <a:t> â </a:t>
            </a:r>
            <a:r>
              <a:rPr lang="en-GB" sz="1300" b="1" dirty="0" err="1">
                <a:solidFill>
                  <a:schemeClr val="accent1"/>
                </a:solidFill>
              </a:rPr>
              <a:t>ffyrdd</a:t>
            </a:r>
            <a:r>
              <a:rPr lang="en-GB" sz="1300" b="1" dirty="0">
                <a:solidFill>
                  <a:schemeClr val="accent1"/>
                </a:solidFill>
              </a:rPr>
              <a:t> y gall y </a:t>
            </a:r>
            <a:r>
              <a:rPr lang="en-GB" sz="1300" b="1" dirty="0" err="1">
                <a:solidFill>
                  <a:schemeClr val="accent1"/>
                </a:solidFill>
              </a:rPr>
              <a:t>cynllun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peilot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gyfrannu</a:t>
            </a:r>
            <a:r>
              <a:rPr lang="en-GB" sz="1300" b="1" dirty="0">
                <a:solidFill>
                  <a:schemeClr val="accent1"/>
                </a:solidFill>
              </a:rPr>
              <a:t> at y </a:t>
            </a:r>
            <a:r>
              <a:rPr lang="en-GB" sz="1300" b="1" dirty="0" err="1">
                <a:solidFill>
                  <a:schemeClr val="accent1"/>
                </a:solidFill>
              </a:rPr>
              <a:t>dystiolaeth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bresennol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sy’n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ymwneud</a:t>
            </a:r>
            <a:r>
              <a:rPr lang="en-GB" sz="1300" b="1" dirty="0">
                <a:solidFill>
                  <a:schemeClr val="accent1"/>
                </a:solidFill>
              </a:rPr>
              <a:t> â </a:t>
            </a:r>
            <a:r>
              <a:rPr lang="en-GB" sz="1300" b="1" dirty="0" err="1">
                <a:solidFill>
                  <a:schemeClr val="accent1"/>
                </a:solidFill>
              </a:rPr>
              <a:t>chynlluniau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incwm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sylfaenol</a:t>
            </a:r>
            <a:r>
              <a:rPr lang="en-GB" sz="1300" b="1" dirty="0">
                <a:solidFill>
                  <a:schemeClr val="accent1"/>
                </a:solidFill>
              </a:rPr>
              <a:t> (</a:t>
            </a:r>
            <a:r>
              <a:rPr lang="en-GB" sz="1300" b="1" dirty="0" err="1">
                <a:solidFill>
                  <a:schemeClr val="accent1"/>
                </a:solidFill>
              </a:rPr>
              <a:t>gan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gynnwys</a:t>
            </a:r>
            <a:r>
              <a:rPr lang="en-GB" sz="1300" b="1" dirty="0">
                <a:solidFill>
                  <a:schemeClr val="accent1"/>
                </a:solidFill>
              </a:rPr>
              <a:t>  </a:t>
            </a:r>
            <a:r>
              <a:rPr lang="en-GB" sz="1300" b="1" dirty="0" err="1">
                <a:solidFill>
                  <a:schemeClr val="accent1"/>
                </a:solidFill>
              </a:rPr>
              <a:t>incwm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sylfaenol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cyffredinol</a:t>
            </a:r>
            <a:r>
              <a:rPr lang="en-GB" sz="1300" b="1" dirty="0">
                <a:solidFill>
                  <a:schemeClr val="accent1"/>
                </a:solidFill>
              </a:rPr>
              <a:t>) a </a:t>
            </a:r>
            <a:r>
              <a:rPr lang="en-GB" sz="1300" b="1" dirty="0" err="1">
                <a:solidFill>
                  <a:schemeClr val="accent1"/>
                </a:solidFill>
              </a:rPr>
              <a:t>chymorth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i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bobl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sy’n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gadael</a:t>
            </a:r>
            <a:r>
              <a:rPr lang="en-GB" sz="1300" b="1" dirty="0">
                <a:solidFill>
                  <a:schemeClr val="accent1"/>
                </a:solidFill>
              </a:rPr>
              <a:t> </a:t>
            </a:r>
            <a:r>
              <a:rPr lang="en-GB" sz="1300" b="1" dirty="0" err="1">
                <a:solidFill>
                  <a:schemeClr val="accent1"/>
                </a:solidFill>
              </a:rPr>
              <a:t>gofal</a:t>
            </a:r>
            <a:r>
              <a:rPr lang="en-GB" sz="13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697"/>
            <a:ext cx="7798037" cy="347165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Trafododd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pethau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Trosglwyddadwyedd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ddadl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Er bod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rai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nodweddion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gall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anodd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ynysu’r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rhain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a’u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trosglwyddo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y gall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bosibl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darparu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gwybodaeth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garfan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benodol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dros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gyfnodau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byrrach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thymor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hwy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ddechrau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sgyrsiau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 all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arwain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drafodaethau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Gall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bod y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dystiolaeth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grëir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ychwanegu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bodoli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eisoes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amrywiaeth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brosiectau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tebyg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digwydd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mannau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diffyg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offer neu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ganlyniadau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gyffredin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Byddai’n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werthfawr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gallai’r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data a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gynhyrchir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hygyrch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ddefnyddiol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cynhyrchu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corff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ehangach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dystiolaeth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destun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adolygiadau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beirniadol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sylweddol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gymheiriaid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ffocws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gael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gyfeirio’n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well at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canlyniadau’r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cyd-destun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, ac offer a all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helpu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lywio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arferion</a:t>
            </a: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2045E-0BBC-3591-4337-FC22067DC210}"/>
              </a:ext>
            </a:extLst>
          </p:cNvPr>
          <p:cNvSpPr txBox="1"/>
          <p:nvPr/>
        </p:nvSpPr>
        <p:spPr>
          <a:xfrm>
            <a:off x="457200" y="4501227"/>
            <a:ext cx="6901488" cy="170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Pwysigrwydd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allbynnau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hygyrch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adeiladu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etifeddiaeth</a:t>
            </a:r>
            <a:r>
              <a:rPr lang="en-GB" sz="11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tyniant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gyflym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ôl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cwblhau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trafferth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symud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ymlaen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gall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ymgysylltiad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parhaus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gymuned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ymarferwyr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eang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y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prosiect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gallai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seminarau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gynadleddau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rhagweithiol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gydol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gynnal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diddordeb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Bydd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allbynnau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hygyrch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cyhoedd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rhyngwladol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diystyru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ydynt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drosglwyddadwy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gyd-destun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DU,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leihau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diddordeb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cyhoedd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Mae’r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hwn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cynnig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cyfle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cyhoedd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drafodaeth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342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67431"/>
            <a:ext cx="8023225" cy="1362075"/>
          </a:xfrm>
        </p:spPr>
        <p:txBody>
          <a:bodyPr>
            <a:normAutofit/>
          </a:bodyPr>
          <a:lstStyle/>
          <a:p>
            <a:r>
              <a:rPr lang="en-GB" dirty="0" err="1"/>
              <a:t>Myfyrdodau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9F20CC-8691-F685-6F59-B50D8210E78B}"/>
              </a:ext>
            </a:extLst>
          </p:cNvPr>
          <p:cNvSpPr txBox="1">
            <a:spLocks/>
          </p:cNvSpPr>
          <p:nvPr/>
        </p:nvSpPr>
        <p:spPr>
          <a:xfrm>
            <a:off x="1006475" y="2864423"/>
            <a:ext cx="7814796" cy="1130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Poppins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chemeClr val="accent3"/>
                </a:solidFill>
              </a:rPr>
              <a:t>Yr</a:t>
            </a:r>
            <a:r>
              <a:rPr lang="en-GB" sz="1800" dirty="0">
                <a:solidFill>
                  <a:schemeClr val="accent3"/>
                </a:solidFill>
              </a:rPr>
              <a:t> </a:t>
            </a:r>
            <a:r>
              <a:rPr lang="en-GB" sz="1800" dirty="0" err="1">
                <a:solidFill>
                  <a:schemeClr val="accent3"/>
                </a:solidFill>
              </a:rPr>
              <a:t>Athro</a:t>
            </a:r>
            <a:r>
              <a:rPr lang="en-GB" sz="1800" dirty="0">
                <a:solidFill>
                  <a:schemeClr val="accent3"/>
                </a:solidFill>
              </a:rPr>
              <a:t> Guy Standing, SOAS, </a:t>
            </a:r>
            <a:r>
              <a:rPr lang="en-GB" sz="1800" dirty="0" err="1">
                <a:solidFill>
                  <a:schemeClr val="accent3"/>
                </a:solidFill>
              </a:rPr>
              <a:t>Prifysgol</a:t>
            </a:r>
            <a:r>
              <a:rPr lang="en-GB" sz="1800" dirty="0">
                <a:solidFill>
                  <a:schemeClr val="accent3"/>
                </a:solidFill>
              </a:rPr>
              <a:t> </a:t>
            </a:r>
            <a:r>
              <a:rPr lang="en-GB" sz="1800" dirty="0" err="1">
                <a:solidFill>
                  <a:schemeClr val="accent3"/>
                </a:solidFill>
              </a:rPr>
              <a:t>Llundain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74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Recordiad</a:t>
            </a:r>
            <a:r>
              <a:rPr lang="en-US" sz="3000" dirty="0"/>
              <a:t> : Prof. Guy Standing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 descr="Llun o'R Athro Guy Standing yn darparu ei gyflwyniad yn y gynhadledd. Cliciwch i wylio'r fideo ar YouTube.">
            <a:hlinkClick r:id="rId3"/>
            <a:extLst>
              <a:ext uri="{FF2B5EF4-FFF2-40B4-BE49-F238E27FC236}">
                <a16:creationId xmlns:a16="http://schemas.microsoft.com/office/drawing/2014/main" id="{609E0B70-80EA-1BF0-4D29-1A067F863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52" y="1449000"/>
            <a:ext cx="6147295" cy="39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92119-BB0E-ADDF-8BA0-466A97736AC0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987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Myfyrdodau</a:t>
            </a:r>
            <a:r>
              <a:rPr lang="en-US" sz="3000" dirty="0"/>
              <a:t>: </a:t>
            </a:r>
            <a:r>
              <a:rPr lang="en-US" sz="3000" dirty="0" err="1"/>
              <a:t>Yr</a:t>
            </a:r>
            <a:r>
              <a:rPr lang="en-US" sz="3000" dirty="0"/>
              <a:t> </a:t>
            </a:r>
            <a:r>
              <a:rPr lang="en-US" sz="3000" dirty="0" err="1"/>
              <a:t>Athro</a:t>
            </a:r>
            <a:r>
              <a:rPr lang="en-US" sz="3000" dirty="0"/>
              <a:t> Guy 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62"/>
            <a:ext cx="8330688" cy="45782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Cynigodd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Guy Standing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sylwadau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gynhadledd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wnaethom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glywed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sesiwn</a:t>
            </a:r>
            <a:endParaRPr lang="en-GB" sz="1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aml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argymell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mater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gyfiawnder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cyffredin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rhoi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sicrwydd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bawb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gwella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rhyddid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liniaru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ansicrwydd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Rydym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bellach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byw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cyfnod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ansicrwydd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cronig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diffyg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gwytnwch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nid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ydym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gwybod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pwy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agored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niwed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rydym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agored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niwed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tystiolaeth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arbrofion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darparu’r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ffrwythau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crog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isel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asesu’r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damcaniaethau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ynghylch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effaith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a’r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angen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i’w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wneud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gymharol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lwyddiannus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cymunedau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cyfan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arwain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effeithiau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lluosydd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cryf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mwy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gynhyrchu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gymuned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na'r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arian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wariwyd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cydnabod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dynameg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gymunedol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cydweithredu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fewn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cymunedau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dros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gronni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gwario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adnoddau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newydd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er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lles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pawb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llawer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ond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dewis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grwpiau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penodol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welir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manteision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3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6F3D-3131-8878-D322-E0FB18A24FBA}"/>
              </a:ext>
            </a:extLst>
          </p:cNvPr>
          <p:cNvSpPr txBox="1"/>
          <p:nvPr/>
        </p:nvSpPr>
        <p:spPr>
          <a:xfrm>
            <a:off x="457200" y="5054045"/>
            <a:ext cx="6829200" cy="1803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hanfodol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derbynwyr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ddienw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sylw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cyfryngau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dderbyn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er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hygrededd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Mae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preifatrwydd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hanfodol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hygrededd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ymchwil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Mae'n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damcaniaethau'n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gwneud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glir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gynnwys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newidynnau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rheoli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edrych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ganlyniadau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blaenorol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er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sicrhau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bod data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priodol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gasglu</a:t>
            </a:r>
            <a:r>
              <a:rPr lang="en-GB" sz="13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53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5D31-2C8E-78D1-591C-FFB91DFC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Prof. Guy Standing: </a:t>
            </a:r>
            <a:r>
              <a:rPr lang="en-GB" dirty="0" err="1"/>
              <a:t>Canfyddiadau</a:t>
            </a:r>
            <a:r>
              <a:rPr lang="en-GB" dirty="0"/>
              <a:t> o </a:t>
            </a:r>
            <a:r>
              <a:rPr lang="en-GB" dirty="0" err="1"/>
              <a:t>gynlluniau</a:t>
            </a:r>
            <a:r>
              <a:rPr lang="en-GB" dirty="0"/>
              <a:t> </a:t>
            </a:r>
            <a:r>
              <a:rPr lang="en-GB" dirty="0" err="1"/>
              <a:t>peilot</a:t>
            </a:r>
            <a:r>
              <a:rPr lang="en-GB" dirty="0"/>
              <a:t> </a:t>
            </a:r>
            <a:r>
              <a:rPr lang="en-GB" dirty="0" err="1"/>
              <a:t>incwm</a:t>
            </a:r>
            <a:r>
              <a:rPr lang="en-GB" dirty="0"/>
              <a:t> </a:t>
            </a:r>
            <a:r>
              <a:rPr lang="en-GB" dirty="0" err="1"/>
              <a:t>sylfaenol</a:t>
            </a:r>
            <a:r>
              <a:rPr lang="en-GB" dirty="0"/>
              <a:t> </a:t>
            </a:r>
            <a:r>
              <a:rPr lang="en-GB" dirty="0" err="1"/>
              <a:t>blaenorol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D8C94E-6FB5-247C-727E-F5F93E1DF022}"/>
              </a:ext>
            </a:extLst>
          </p:cNvPr>
          <p:cNvSpPr txBox="1"/>
          <p:nvPr/>
        </p:nvSpPr>
        <p:spPr>
          <a:xfrm>
            <a:off x="457200" y="1482176"/>
            <a:ext cx="7760208" cy="30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Canfyddiadau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arbrofion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blaenorol</a:t>
            </a:r>
            <a:r>
              <a:rPr lang="en-GB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1ED4CB0-6EFF-EE96-EB47-A53DBF4DC992}"/>
              </a:ext>
            </a:extLst>
          </p:cNvPr>
          <p:cNvSpPr/>
          <p:nvPr/>
        </p:nvSpPr>
        <p:spPr>
          <a:xfrm rot="5400000">
            <a:off x="957648" y="1912505"/>
            <a:ext cx="1044000" cy="972000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Iechyd </a:t>
            </a:r>
            <a:r>
              <a:rPr lang="en-GB" sz="1050" b="1" dirty="0" err="1">
                <a:solidFill>
                  <a:schemeClr val="tx1"/>
                </a:solidFill>
              </a:rPr>
              <a:t>meddwl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212AF1-450C-59C3-899E-6EF1A194B64D}"/>
              </a:ext>
            </a:extLst>
          </p:cNvPr>
          <p:cNvSpPr txBox="1"/>
          <p:nvPr/>
        </p:nvSpPr>
        <p:spPr>
          <a:xfrm>
            <a:off x="2139696" y="2275394"/>
            <a:ext cx="636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solidFill>
                  <a:schemeClr val="tx2"/>
                </a:solidFill>
              </a:rPr>
              <a:t>Llai o </a:t>
            </a:r>
            <a:r>
              <a:rPr lang="en-GB" sz="1050" b="1" dirty="0" err="1">
                <a:solidFill>
                  <a:schemeClr val="tx2"/>
                </a:solidFill>
              </a:rPr>
              <a:t>straen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meddwl</a:t>
            </a:r>
            <a:r>
              <a:rPr lang="en-GB" sz="1050" b="1" dirty="0">
                <a:solidFill>
                  <a:schemeClr val="tx2"/>
                </a:solidFill>
              </a:rPr>
              <a:t>, </a:t>
            </a:r>
            <a:r>
              <a:rPr lang="en-GB" sz="1050" b="1" dirty="0" err="1">
                <a:solidFill>
                  <a:schemeClr val="tx2"/>
                </a:solidFill>
              </a:rPr>
              <a:t>gan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arwain</a:t>
            </a:r>
            <a:r>
              <a:rPr lang="en-GB" sz="1050" b="1" dirty="0">
                <a:solidFill>
                  <a:schemeClr val="tx2"/>
                </a:solidFill>
              </a:rPr>
              <a:t> at </a:t>
            </a:r>
            <a:r>
              <a:rPr lang="en-GB" sz="1050" b="1" dirty="0" err="1">
                <a:solidFill>
                  <a:schemeClr val="tx2"/>
                </a:solidFill>
              </a:rPr>
              <a:t>lai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salwch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meddwl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llai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forbidrwydd</a:t>
            </a:r>
            <a:endParaRPr lang="en-GB" sz="1050" b="1" dirty="0">
              <a:solidFill>
                <a:schemeClr val="tx2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1D6560DF-F01F-5132-2AC6-7EA2D196CAAC}"/>
              </a:ext>
            </a:extLst>
          </p:cNvPr>
          <p:cNvSpPr/>
          <p:nvPr/>
        </p:nvSpPr>
        <p:spPr>
          <a:xfrm rot="5400000">
            <a:off x="421200" y="2760690"/>
            <a:ext cx="1044000" cy="972000"/>
          </a:xfrm>
          <a:prstGeom prst="hexagon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Iechyd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5DFFA-6352-F332-2498-EE0866D13C6E}"/>
              </a:ext>
            </a:extLst>
          </p:cNvPr>
          <p:cNvSpPr txBox="1"/>
          <p:nvPr/>
        </p:nvSpPr>
        <p:spPr>
          <a:xfrm>
            <a:off x="2139696" y="2877358"/>
            <a:ext cx="654710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solidFill>
                  <a:schemeClr val="tx2"/>
                </a:solidFill>
              </a:rPr>
              <a:t>Llai o </a:t>
            </a:r>
            <a:r>
              <a:rPr lang="en-GB" sz="1050" b="1" dirty="0" err="1">
                <a:solidFill>
                  <a:schemeClr val="tx2"/>
                </a:solidFill>
              </a:rPr>
              <a:t>achosion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salwch</a:t>
            </a:r>
            <a:endParaRPr lang="en-GB" sz="105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Defnydd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mwy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mwy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effeithiol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feddyginiaethau</a:t>
            </a:r>
            <a:r>
              <a:rPr lang="en-GB" sz="1050" b="1" dirty="0">
                <a:solidFill>
                  <a:schemeClr val="tx2"/>
                </a:solidFill>
              </a:rPr>
              <a:t> – </a:t>
            </a:r>
            <a:r>
              <a:rPr lang="en-GB" sz="1050" b="1" dirty="0" err="1">
                <a:solidFill>
                  <a:schemeClr val="tx2"/>
                </a:solidFill>
              </a:rPr>
              <a:t>yn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fwy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tebygol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gwblhau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triniaeth</a:t>
            </a:r>
            <a:endParaRPr lang="en-GB" sz="105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>
                <a:solidFill>
                  <a:schemeClr val="tx2"/>
                </a:solidFill>
              </a:rPr>
              <a:t>Llai o </a:t>
            </a:r>
            <a:r>
              <a:rPr lang="en-GB" sz="1050" b="1" dirty="0" err="1">
                <a:solidFill>
                  <a:schemeClr val="tx2"/>
                </a:solidFill>
              </a:rPr>
              <a:t>ymweliadau</a:t>
            </a:r>
            <a:r>
              <a:rPr lang="en-GB" sz="1050" b="1" dirty="0">
                <a:solidFill>
                  <a:schemeClr val="tx2"/>
                </a:solidFill>
              </a:rPr>
              <a:t> ag </a:t>
            </a:r>
            <a:r>
              <a:rPr lang="en-GB" sz="1050" b="1" dirty="0" err="1">
                <a:solidFill>
                  <a:schemeClr val="tx2"/>
                </a:solidFill>
              </a:rPr>
              <a:t>ysbytai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chlinigau</a:t>
            </a:r>
            <a:r>
              <a:rPr lang="en-GB" sz="1050" b="1" dirty="0">
                <a:solidFill>
                  <a:schemeClr val="tx2"/>
                </a:solidFill>
              </a:rPr>
              <a:t>, </a:t>
            </a:r>
            <a:r>
              <a:rPr lang="en-GB" sz="1050" b="1" dirty="0" err="1">
                <a:solidFill>
                  <a:schemeClr val="tx2"/>
                </a:solidFill>
              </a:rPr>
              <a:t>gyda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goblygiadau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i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wariant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ar</a:t>
            </a:r>
            <a:r>
              <a:rPr lang="en-GB" sz="1050" b="1" dirty="0">
                <a:solidFill>
                  <a:schemeClr val="tx2"/>
                </a:solidFill>
              </a:rPr>
              <a:t> iechyd y </a:t>
            </a:r>
            <a:r>
              <a:rPr lang="en-GB" sz="1050" b="1" dirty="0" err="1">
                <a:solidFill>
                  <a:schemeClr val="tx2"/>
                </a:solidFill>
              </a:rPr>
              <a:t>cyhoedd</a:t>
            </a:r>
            <a:endParaRPr lang="en-GB" sz="105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Disgwyliad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oes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uwch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disgwyliad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oes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iach</a:t>
            </a:r>
            <a:endParaRPr lang="en-GB" sz="1050" b="1" dirty="0">
              <a:solidFill>
                <a:schemeClr val="tx2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D340D33-409F-AAF2-4E75-544AC607A583}"/>
              </a:ext>
            </a:extLst>
          </p:cNvPr>
          <p:cNvSpPr/>
          <p:nvPr/>
        </p:nvSpPr>
        <p:spPr>
          <a:xfrm rot="5400000">
            <a:off x="957648" y="3608033"/>
            <a:ext cx="1044000" cy="972000"/>
          </a:xfrm>
          <a:prstGeom prst="hexagon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none" rtlCol="0" anchor="ctr"/>
          <a:lstStyle/>
          <a:p>
            <a:pPr algn="ctr"/>
            <a:r>
              <a:rPr lang="en-GB" sz="1050" b="1" dirty="0" err="1">
                <a:solidFill>
                  <a:schemeClr val="tx1"/>
                </a:solidFill>
              </a:rPr>
              <a:t>Addysg</a:t>
            </a:r>
            <a:r>
              <a:rPr lang="en-GB" sz="10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516EF-E196-FC32-B8BA-BF5A576024FE}"/>
              </a:ext>
            </a:extLst>
          </p:cNvPr>
          <p:cNvSpPr txBox="1"/>
          <p:nvPr/>
        </p:nvSpPr>
        <p:spPr>
          <a:xfrm>
            <a:off x="2139696" y="3967282"/>
            <a:ext cx="654710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Gwell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presenoldeb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pherfformiad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yr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ysgol</a:t>
            </a:r>
            <a:r>
              <a:rPr lang="en-GB" sz="1050" b="1" dirty="0">
                <a:solidFill>
                  <a:schemeClr val="tx2"/>
                </a:solidFill>
              </a:rPr>
              <a:t>, </a:t>
            </a:r>
            <a:r>
              <a:rPr lang="en-GB" sz="1050" b="1" dirty="0" err="1">
                <a:solidFill>
                  <a:schemeClr val="tx2"/>
                </a:solidFill>
              </a:rPr>
              <a:t>gan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gynnwys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ymrestru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mewn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dysgu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gydol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oes</a:t>
            </a:r>
            <a:endParaRPr lang="en-GB" sz="1050" b="1" dirty="0">
              <a:solidFill>
                <a:schemeClr val="tx2"/>
              </a:solidFill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E9F21AE-AC07-FF14-0544-9BC8340DAEAC}"/>
              </a:ext>
            </a:extLst>
          </p:cNvPr>
          <p:cNvSpPr/>
          <p:nvPr/>
        </p:nvSpPr>
        <p:spPr>
          <a:xfrm rot="5400000">
            <a:off x="421200" y="4453696"/>
            <a:ext cx="1044000" cy="972000"/>
          </a:xfrm>
          <a:prstGeom prst="hexagon">
            <a:avLst/>
          </a:prstGeom>
          <a:solidFill>
            <a:srgbClr val="1D747D"/>
          </a:solidFill>
          <a:ln>
            <a:solidFill>
              <a:srgbClr val="1D74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GB" sz="1050" b="1" dirty="0">
                <a:solidFill>
                  <a:schemeClr val="bg1"/>
                </a:solidFill>
              </a:rPr>
              <a:t>Gwaith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573CE-47F3-5CCF-B35E-6E0CCBB626E7}"/>
              </a:ext>
            </a:extLst>
          </p:cNvPr>
          <p:cNvSpPr txBox="1"/>
          <p:nvPr/>
        </p:nvSpPr>
        <p:spPr>
          <a:xfrm>
            <a:off x="2139696" y="4731947"/>
            <a:ext cx="565708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Cynnydd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yn</a:t>
            </a:r>
            <a:r>
              <a:rPr lang="en-GB" sz="1050" b="1" dirty="0">
                <a:solidFill>
                  <a:schemeClr val="tx2"/>
                </a:solidFill>
              </a:rPr>
              <a:t> y </a:t>
            </a:r>
            <a:r>
              <a:rPr lang="en-GB" sz="1050" b="1" dirty="0" err="1">
                <a:solidFill>
                  <a:schemeClr val="tx2"/>
                </a:solidFill>
              </a:rPr>
              <a:t>gwaith</a:t>
            </a:r>
            <a:r>
              <a:rPr lang="en-GB" sz="1050" b="1" dirty="0">
                <a:solidFill>
                  <a:schemeClr val="tx2"/>
                </a:solidFill>
              </a:rPr>
              <a:t>, y </a:t>
            </a:r>
            <a:r>
              <a:rPr lang="en-GB" sz="1050" b="1" dirty="0" err="1">
                <a:solidFill>
                  <a:schemeClr val="tx2"/>
                </a:solidFill>
              </a:rPr>
              <a:t>tu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hwnt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i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gyfranogiad</a:t>
            </a:r>
            <a:r>
              <a:rPr lang="en-GB" sz="1050" b="1" dirty="0">
                <a:solidFill>
                  <a:schemeClr val="tx2"/>
                </a:solidFill>
              </a:rPr>
              <a:t> y </a:t>
            </a:r>
            <a:r>
              <a:rPr lang="en-GB" sz="1050" b="1" dirty="0" err="1">
                <a:solidFill>
                  <a:schemeClr val="tx2"/>
                </a:solidFill>
              </a:rPr>
              <a:t>gweithlu</a:t>
            </a:r>
            <a:endParaRPr lang="en-GB" sz="105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Arallgyfeirio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gwaith</a:t>
            </a:r>
            <a:r>
              <a:rPr lang="en-GB" sz="1050" b="1" dirty="0">
                <a:solidFill>
                  <a:schemeClr val="tx2"/>
                </a:solidFill>
              </a:rPr>
              <a:t>: </a:t>
            </a:r>
            <a:r>
              <a:rPr lang="en-GB" sz="1050" b="1" dirty="0" err="1">
                <a:solidFill>
                  <a:schemeClr val="tx2"/>
                </a:solidFill>
              </a:rPr>
              <a:t>gwahanol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fathau</a:t>
            </a:r>
            <a:r>
              <a:rPr lang="en-GB" sz="1050" b="1" dirty="0">
                <a:solidFill>
                  <a:schemeClr val="tx2"/>
                </a:solidFill>
              </a:rPr>
              <a:t> a </a:t>
            </a:r>
            <a:r>
              <a:rPr lang="en-GB" sz="1050" b="1" dirty="0" err="1">
                <a:solidFill>
                  <a:schemeClr val="tx2"/>
                </a:solidFill>
              </a:rPr>
              <a:t>ffynonellau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lluosog</a:t>
            </a:r>
            <a:endParaRPr lang="en-GB" sz="1050" b="1" dirty="0">
              <a:solidFill>
                <a:schemeClr val="tx2"/>
              </a:solidFill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F50563E6-E346-53A9-D5CA-76F2657A7A2A}"/>
              </a:ext>
            </a:extLst>
          </p:cNvPr>
          <p:cNvSpPr/>
          <p:nvPr/>
        </p:nvSpPr>
        <p:spPr>
          <a:xfrm rot="5400000">
            <a:off x="957648" y="5301039"/>
            <a:ext cx="1044000" cy="972000"/>
          </a:xfrm>
          <a:prstGeom prst="hexagon">
            <a:avLst/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GB" sz="1050" b="1" dirty="0" err="1"/>
              <a:t>Perthnasoedd</a:t>
            </a:r>
            <a:r>
              <a:rPr lang="en-GB" sz="105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D232D-94CA-E1EA-5E87-EEE92E8453D2}"/>
              </a:ext>
            </a:extLst>
          </p:cNvPr>
          <p:cNvSpPr txBox="1"/>
          <p:nvPr/>
        </p:nvSpPr>
        <p:spPr>
          <a:xfrm>
            <a:off x="2139696" y="5579290"/>
            <a:ext cx="476097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 err="1">
                <a:solidFill>
                  <a:schemeClr val="tx2"/>
                </a:solidFill>
              </a:rPr>
              <a:t>Effaith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ryddfreinio</a:t>
            </a:r>
            <a:r>
              <a:rPr lang="en-GB" sz="1050" b="1" dirty="0">
                <a:solidFill>
                  <a:schemeClr val="tx2"/>
                </a:solidFill>
              </a:rPr>
              <a:t>: gall </a:t>
            </a:r>
            <a:r>
              <a:rPr lang="en-GB" sz="1050" b="1" dirty="0" err="1">
                <a:solidFill>
                  <a:schemeClr val="tx2"/>
                </a:solidFill>
              </a:rPr>
              <a:t>pobl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symud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allan</a:t>
            </a:r>
            <a:r>
              <a:rPr lang="en-GB" sz="1050" b="1" dirty="0">
                <a:solidFill>
                  <a:schemeClr val="tx2"/>
                </a:solidFill>
              </a:rPr>
              <a:t> o </a:t>
            </a:r>
            <a:r>
              <a:rPr lang="en-GB" sz="1050" b="1" dirty="0" err="1">
                <a:solidFill>
                  <a:schemeClr val="tx2"/>
                </a:solidFill>
              </a:rPr>
              <a:t>berthnasoedd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camdriniol</a:t>
            </a:r>
            <a:r>
              <a:rPr lang="en-GB" sz="1050" b="1" dirty="0">
                <a:solidFill>
                  <a:schemeClr val="tx2"/>
                </a:solidFill>
              </a:rPr>
              <a:t>, </a:t>
            </a:r>
            <a:r>
              <a:rPr lang="en-GB" sz="1050" b="1" dirty="0" err="1">
                <a:solidFill>
                  <a:schemeClr val="tx2"/>
                </a:solidFill>
              </a:rPr>
              <a:t>gan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eu</a:t>
            </a:r>
            <a:r>
              <a:rPr lang="en-GB" sz="1050" b="1" dirty="0">
                <a:solidFill>
                  <a:schemeClr val="tx2"/>
                </a:solidFill>
              </a:rPr>
              <a:t> bod </a:t>
            </a:r>
            <a:r>
              <a:rPr lang="en-GB" sz="1050" b="1" dirty="0" err="1">
                <a:solidFill>
                  <a:schemeClr val="tx2"/>
                </a:solidFill>
              </a:rPr>
              <a:t>yn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llai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dibynnol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yn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ariannol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ar</a:t>
            </a:r>
            <a:r>
              <a:rPr lang="en-GB" sz="1050" b="1" dirty="0">
                <a:solidFill>
                  <a:schemeClr val="tx2"/>
                </a:solidFill>
              </a:rPr>
              <a:t> </a:t>
            </a:r>
            <a:r>
              <a:rPr lang="en-GB" sz="1050" b="1" dirty="0" err="1">
                <a:solidFill>
                  <a:schemeClr val="tx2"/>
                </a:solidFill>
              </a:rPr>
              <a:t>eu</a:t>
            </a:r>
            <a:r>
              <a:rPr lang="en-GB" sz="1050" b="1" dirty="0">
                <a:solidFill>
                  <a:schemeClr val="tx2"/>
                </a:solidFill>
              </a:rPr>
              <a:t> partner</a:t>
            </a:r>
          </a:p>
        </p:txBody>
      </p:sp>
    </p:spTree>
    <p:extLst>
      <p:ext uri="{BB962C8B-B14F-4D97-AF65-F5344CB8AC3E}">
        <p14:creationId xmlns:p14="http://schemas.microsoft.com/office/powerpoint/2010/main" val="3088643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Cwestiynau</a:t>
            </a:r>
            <a:r>
              <a:rPr lang="en-US" dirty="0"/>
              <a:t> </a:t>
            </a:r>
            <a:r>
              <a:rPr lang="en-US" dirty="0" err="1"/>
              <a:t>i'r</a:t>
            </a:r>
            <a:r>
              <a:rPr lang="en-US" dirty="0"/>
              <a:t> </a:t>
            </a:r>
            <a:r>
              <a:rPr lang="en-US" dirty="0" err="1"/>
              <a:t>Athro</a:t>
            </a:r>
            <a:r>
              <a:rPr lang="en-US" dirty="0"/>
              <a:t> Guy 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277"/>
            <a:ext cx="8229600" cy="4525962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400" b="1" dirty="0" err="1">
                <a:solidFill>
                  <a:schemeClr val="accent2"/>
                </a:solidFill>
              </a:rPr>
              <a:t>Mae’r</a:t>
            </a:r>
            <a:r>
              <a:rPr lang="en-US" sz="1400" b="1" dirty="0">
                <a:solidFill>
                  <a:schemeClr val="accent2"/>
                </a:solidFill>
              </a:rPr>
              <a:t> “</a:t>
            </a:r>
            <a:r>
              <a:rPr lang="en-US" sz="1400" b="1" dirty="0" err="1">
                <a:solidFill>
                  <a:schemeClr val="accent2"/>
                </a:solidFill>
              </a:rPr>
              <a:t>baich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ymchwil</a:t>
            </a:r>
            <a:r>
              <a:rPr lang="en-US" sz="1400" b="1" dirty="0">
                <a:solidFill>
                  <a:schemeClr val="accent2"/>
                </a:solidFill>
              </a:rPr>
              <a:t>” </a:t>
            </a:r>
            <a:r>
              <a:rPr lang="en-US" sz="1400" b="1" dirty="0" err="1">
                <a:solidFill>
                  <a:schemeClr val="accent2"/>
                </a:solidFill>
              </a:rPr>
              <a:t>ar</a:t>
            </a:r>
            <a:r>
              <a:rPr lang="en-US" sz="1400" b="1" dirty="0">
                <a:solidFill>
                  <a:schemeClr val="accent2"/>
                </a:solidFill>
              </a:rPr>
              <a:t> y </a:t>
            </a:r>
            <a:r>
              <a:rPr lang="en-US" sz="1400" b="1" dirty="0" err="1">
                <a:solidFill>
                  <a:schemeClr val="accent2"/>
                </a:solidFill>
              </a:rPr>
              <a:t>grŵp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sy’n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derbyn</a:t>
            </a:r>
            <a:r>
              <a:rPr lang="en-US" sz="1400" b="1" dirty="0">
                <a:solidFill>
                  <a:schemeClr val="accent2"/>
                </a:solidFill>
              </a:rPr>
              <a:t> y </a:t>
            </a:r>
            <a:r>
              <a:rPr lang="en-US" sz="1400" b="1" dirty="0" err="1">
                <a:solidFill>
                  <a:schemeClr val="accent2"/>
                </a:solidFill>
              </a:rPr>
              <a:t>cynllun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peilot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yn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thema</a:t>
            </a:r>
            <a:r>
              <a:rPr lang="en-US" sz="1400" b="1" dirty="0">
                <a:solidFill>
                  <a:schemeClr val="accent2"/>
                </a:solidFill>
              </a:rPr>
              <a:t> a </a:t>
            </a:r>
            <a:r>
              <a:rPr lang="en-US" sz="1400" b="1" dirty="0" err="1">
                <a:solidFill>
                  <a:schemeClr val="accent2"/>
                </a:solidFill>
              </a:rPr>
              <a:t>drafodwyd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drwy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gydol</a:t>
            </a:r>
            <a:r>
              <a:rPr lang="en-US" sz="1400" b="1" dirty="0">
                <a:solidFill>
                  <a:schemeClr val="accent2"/>
                </a:solidFill>
              </a:rPr>
              <a:t> y </a:t>
            </a:r>
            <a:r>
              <a:rPr lang="en-US" sz="1400" b="1" dirty="0" err="1">
                <a:solidFill>
                  <a:schemeClr val="accent2"/>
                </a:solidFill>
              </a:rPr>
              <a:t>sesiwn</a:t>
            </a:r>
            <a:r>
              <a:rPr lang="en-US" sz="1400" b="1" dirty="0">
                <a:solidFill>
                  <a:schemeClr val="accent2"/>
                </a:solidFill>
              </a:rPr>
              <a:t> – </a:t>
            </a:r>
            <a:r>
              <a:rPr lang="en-US" sz="1400" b="1" dirty="0" err="1">
                <a:solidFill>
                  <a:schemeClr val="accent2"/>
                </a:solidFill>
              </a:rPr>
              <a:t>sut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allwn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ni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gael</a:t>
            </a:r>
            <a:r>
              <a:rPr lang="en-US" sz="1400" b="1" dirty="0">
                <a:solidFill>
                  <a:schemeClr val="accent2"/>
                </a:solidFill>
              </a:rPr>
              <a:t> y </a:t>
            </a:r>
            <a:r>
              <a:rPr lang="en-US" sz="1400" b="1" dirty="0" err="1">
                <a:solidFill>
                  <a:schemeClr val="accent2"/>
                </a:solidFill>
              </a:rPr>
              <a:t>cydbwysedd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rhwng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cyfranogiad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derbynwyr</a:t>
            </a:r>
            <a:r>
              <a:rPr lang="en-US" sz="1400" b="1" dirty="0">
                <a:solidFill>
                  <a:schemeClr val="accent2"/>
                </a:solidFill>
              </a:rPr>
              <a:t> a data </a:t>
            </a:r>
            <a:r>
              <a:rPr lang="en-US" sz="1400" b="1" dirty="0" err="1">
                <a:solidFill>
                  <a:schemeClr val="accent2"/>
                </a:solidFill>
              </a:rPr>
              <a:t>gweinyddol</a:t>
            </a:r>
            <a:r>
              <a:rPr lang="en-US" sz="1400" b="1" dirty="0">
                <a:solidFill>
                  <a:schemeClr val="accent2"/>
                </a:solidFill>
              </a:rPr>
              <a:t>?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</a:pPr>
            <a:r>
              <a:rPr lang="en-GB" sz="1400" dirty="0" err="1">
                <a:solidFill>
                  <a:schemeClr val="tx2"/>
                </a:solidFill>
              </a:rPr>
              <a:t>Mae’n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bwysig</a:t>
            </a:r>
            <a:r>
              <a:rPr lang="en-GB" sz="1400" dirty="0">
                <a:solidFill>
                  <a:schemeClr val="tx2"/>
                </a:solidFill>
              </a:rPr>
              <a:t> bod â </a:t>
            </a:r>
            <a:r>
              <a:rPr lang="en-GB" sz="1400" dirty="0" err="1">
                <a:solidFill>
                  <a:schemeClr val="tx2"/>
                </a:solidFill>
              </a:rPr>
              <a:t>meddwl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agored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ynghylch</a:t>
            </a:r>
            <a:r>
              <a:rPr lang="en-GB" sz="1400" dirty="0">
                <a:solidFill>
                  <a:schemeClr val="tx2"/>
                </a:solidFill>
              </a:rPr>
              <a:t> faint y </a:t>
            </a:r>
            <a:r>
              <a:rPr lang="en-GB" sz="1400" dirty="0" err="1">
                <a:solidFill>
                  <a:schemeClr val="tx2"/>
                </a:solidFill>
              </a:rPr>
              <a:t>bydd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baich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ymchwil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effeithio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gyfranogwyr</a:t>
            </a:r>
            <a:r>
              <a:rPr lang="en-GB" sz="1400" dirty="0">
                <a:solidFill>
                  <a:schemeClr val="tx2"/>
                </a:solidFill>
              </a:rPr>
              <a:t>; </a:t>
            </a:r>
            <a:r>
              <a:rPr lang="en-GB" sz="1400" dirty="0" err="1">
                <a:solidFill>
                  <a:schemeClr val="tx2"/>
                </a:solidFill>
              </a:rPr>
              <a:t>os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caiff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ei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wneud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ffyrdd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cywir</a:t>
            </a:r>
            <a:r>
              <a:rPr lang="en-GB" sz="1400" dirty="0">
                <a:solidFill>
                  <a:schemeClr val="tx2"/>
                </a:solidFill>
              </a:rPr>
              <a:t>, </a:t>
            </a:r>
            <a:r>
              <a:rPr lang="en-GB" sz="1400" dirty="0" err="1">
                <a:solidFill>
                  <a:schemeClr val="tx2"/>
                </a:solidFill>
              </a:rPr>
              <a:t>bydd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pobl</a:t>
            </a:r>
            <a:r>
              <a:rPr lang="en-GB" sz="1400" dirty="0">
                <a:solidFill>
                  <a:schemeClr val="tx2"/>
                </a:solidFill>
              </a:rPr>
              <a:t> o </a:t>
            </a:r>
            <a:r>
              <a:rPr lang="en-GB" sz="1400" dirty="0" err="1">
                <a:solidFill>
                  <a:schemeClr val="tx2"/>
                </a:solidFill>
              </a:rPr>
              <a:t>amrywiaeth</a:t>
            </a:r>
            <a:r>
              <a:rPr lang="en-GB" sz="1400" dirty="0">
                <a:solidFill>
                  <a:schemeClr val="tx2"/>
                </a:solidFill>
              </a:rPr>
              <a:t> o </a:t>
            </a:r>
            <a:r>
              <a:rPr lang="en-GB" sz="1400" dirty="0" err="1">
                <a:solidFill>
                  <a:schemeClr val="tx2"/>
                </a:solidFill>
              </a:rPr>
              <a:t>gefndiroedd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gallu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siarad</a:t>
            </a:r>
            <a:r>
              <a:rPr lang="en-GB" sz="1400" dirty="0">
                <a:solidFill>
                  <a:schemeClr val="tx2"/>
                </a:solidFill>
              </a:rPr>
              <a:t> â </a:t>
            </a:r>
            <a:r>
              <a:rPr lang="en-GB" sz="1400" dirty="0" err="1">
                <a:solidFill>
                  <a:schemeClr val="tx2"/>
                </a:solidFill>
              </a:rPr>
              <a:t>holwr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sy’n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cydymdeimlo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â’u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realiti</a:t>
            </a:r>
            <a:r>
              <a:rPr lang="en-GB" sz="1400" dirty="0">
                <a:solidFill>
                  <a:schemeClr val="tx2"/>
                </a:solidFill>
              </a:rPr>
              <a:t> o </a:t>
            </a:r>
            <a:r>
              <a:rPr lang="en-GB" sz="1400" dirty="0" err="1">
                <a:solidFill>
                  <a:schemeClr val="tx2"/>
                </a:solidFill>
              </a:rPr>
              <a:t>dderbyn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cynllun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GB" sz="1400" b="1" dirty="0" err="1">
                <a:solidFill>
                  <a:schemeClr val="accent2"/>
                </a:solidFill>
              </a:rPr>
              <a:t>Gwnaethoch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sôn</a:t>
            </a:r>
            <a:r>
              <a:rPr lang="en-GB" sz="1400" b="1" dirty="0">
                <a:solidFill>
                  <a:schemeClr val="accent2"/>
                </a:solidFill>
              </a:rPr>
              <a:t> bod </a:t>
            </a:r>
            <a:r>
              <a:rPr lang="en-GB" sz="1400" b="1" dirty="0" err="1">
                <a:solidFill>
                  <a:schemeClr val="accent2"/>
                </a:solidFill>
              </a:rPr>
              <a:t>cynlluniau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peilot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gyfer</a:t>
            </a:r>
            <a:r>
              <a:rPr lang="en-GB" sz="1400" b="1" dirty="0">
                <a:solidFill>
                  <a:schemeClr val="accent2"/>
                </a:solidFill>
              </a:rPr>
              <a:t> y </a:t>
            </a:r>
            <a:r>
              <a:rPr lang="en-GB" sz="1400" b="1" dirty="0" err="1">
                <a:solidFill>
                  <a:schemeClr val="accent2"/>
                </a:solidFill>
              </a:rPr>
              <a:t>gymuned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gyfan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yn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cael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effeithiau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lluosydd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cryf</a:t>
            </a:r>
            <a:r>
              <a:rPr lang="en-GB" sz="1400" b="1" dirty="0">
                <a:solidFill>
                  <a:schemeClr val="accent2"/>
                </a:solidFill>
              </a:rPr>
              <a:t> – </a:t>
            </a:r>
            <a:r>
              <a:rPr lang="en-GB" sz="1400" b="1" dirty="0" err="1">
                <a:solidFill>
                  <a:schemeClr val="accent2"/>
                </a:solidFill>
              </a:rPr>
              <a:t>beth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yw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manteision</a:t>
            </a:r>
            <a:r>
              <a:rPr lang="en-GB" sz="1400" b="1" dirty="0">
                <a:solidFill>
                  <a:schemeClr val="accent2"/>
                </a:solidFill>
              </a:rPr>
              <a:t> dull </a:t>
            </a:r>
            <a:r>
              <a:rPr lang="en-GB" sz="1400" b="1" dirty="0" err="1">
                <a:solidFill>
                  <a:schemeClr val="accent2"/>
                </a:solidFill>
              </a:rPr>
              <a:t>gweithredu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ar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lefel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gymunedol</a:t>
            </a:r>
            <a:r>
              <a:rPr lang="en-GB" sz="1400" b="1" dirty="0">
                <a:solidFill>
                  <a:schemeClr val="accent2"/>
                </a:solidFill>
              </a:rPr>
              <a:t>?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</a:pPr>
            <a:r>
              <a:rPr lang="en-GB" sz="1400" dirty="0">
                <a:solidFill>
                  <a:schemeClr val="tx2"/>
                </a:solidFill>
              </a:rPr>
              <a:t>Mae </a:t>
            </a:r>
            <a:r>
              <a:rPr lang="en-GB" sz="1400" dirty="0" err="1">
                <a:solidFill>
                  <a:schemeClr val="tx2"/>
                </a:solidFill>
              </a:rPr>
              <a:t>cynlluniau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cymunedol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arwain</a:t>
            </a:r>
            <a:r>
              <a:rPr lang="en-GB" sz="1400" dirty="0">
                <a:solidFill>
                  <a:schemeClr val="tx2"/>
                </a:solidFill>
              </a:rPr>
              <a:t> at </a:t>
            </a:r>
            <a:r>
              <a:rPr lang="en-GB" sz="1400" dirty="0" err="1">
                <a:solidFill>
                  <a:schemeClr val="tx2"/>
                </a:solidFill>
              </a:rPr>
              <a:t>gyfreithloni’r</a:t>
            </a:r>
            <a:r>
              <a:rPr lang="en-GB" sz="1400" dirty="0">
                <a:solidFill>
                  <a:schemeClr val="tx2"/>
                </a:solidFill>
              </a:rPr>
              <a:t> broses, ac </a:t>
            </a:r>
            <a:r>
              <a:rPr lang="en-GB" sz="1400" dirty="0" err="1">
                <a:solidFill>
                  <a:schemeClr val="tx2"/>
                </a:solidFill>
              </a:rPr>
              <a:t>ymreolaeth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i’r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rheini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gymuned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wneud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hyn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hoffent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ei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wneud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gyda’u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hincwm</a:t>
            </a:r>
            <a:r>
              <a:rPr lang="en-GB" sz="1400" dirty="0">
                <a:solidFill>
                  <a:schemeClr val="tx2"/>
                </a:solidFill>
              </a:rPr>
              <a:t>, </a:t>
            </a:r>
            <a:r>
              <a:rPr lang="en-GB" sz="1400" dirty="0" err="1">
                <a:solidFill>
                  <a:schemeClr val="tx2"/>
                </a:solidFill>
              </a:rPr>
              <a:t>gan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gynnwys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ei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roi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ôl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i’r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gymuned</a:t>
            </a:r>
            <a:r>
              <a:rPr lang="en-GB" sz="1400" dirty="0">
                <a:solidFill>
                  <a:schemeClr val="tx2"/>
                </a:solidFill>
              </a:rPr>
              <a:t>. Mae </a:t>
            </a:r>
            <a:r>
              <a:rPr lang="en-GB" sz="1400" dirty="0" err="1">
                <a:solidFill>
                  <a:schemeClr val="tx2"/>
                </a:solidFill>
              </a:rPr>
              <a:t>trosedd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lleihau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os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yw'r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gymuned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gyfan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derbyn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yr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incwm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sylfaenol</a:t>
            </a:r>
            <a:r>
              <a:rPr lang="en-GB" sz="1400" dirty="0">
                <a:solidFill>
                  <a:schemeClr val="tx2"/>
                </a:solidFill>
              </a:rPr>
              <a:t>. </a:t>
            </a:r>
            <a:r>
              <a:rPr lang="en-GB" sz="1400" dirty="0" err="1">
                <a:solidFill>
                  <a:schemeClr val="tx2"/>
                </a:solidFill>
              </a:rPr>
              <a:t>Os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yw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pawb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gymuned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cael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incwm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sylfaenol</a:t>
            </a:r>
            <a:r>
              <a:rPr lang="en-GB" sz="1400" dirty="0">
                <a:solidFill>
                  <a:schemeClr val="tx2"/>
                </a:solidFill>
              </a:rPr>
              <a:t>, </a:t>
            </a:r>
            <a:r>
              <a:rPr lang="en-GB" sz="1400" dirty="0" err="1">
                <a:solidFill>
                  <a:schemeClr val="tx2"/>
                </a:solidFill>
              </a:rPr>
              <a:t>mae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cynnydd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mewn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gwariant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arwain</a:t>
            </a:r>
            <a:r>
              <a:rPr lang="en-GB" sz="1400" dirty="0">
                <a:solidFill>
                  <a:schemeClr val="tx2"/>
                </a:solidFill>
              </a:rPr>
              <a:t> at </a:t>
            </a:r>
            <a:r>
              <a:rPr lang="en-GB" sz="1400" dirty="0" err="1">
                <a:solidFill>
                  <a:schemeClr val="tx2"/>
                </a:solidFill>
              </a:rPr>
              <a:t>fwy</a:t>
            </a:r>
            <a:r>
              <a:rPr lang="en-GB" sz="1400" dirty="0">
                <a:solidFill>
                  <a:schemeClr val="tx2"/>
                </a:solidFill>
              </a:rPr>
              <a:t> o </a:t>
            </a:r>
            <a:r>
              <a:rPr lang="en-GB" sz="1400" dirty="0" err="1">
                <a:solidFill>
                  <a:schemeClr val="tx2"/>
                </a:solidFill>
              </a:rPr>
              <a:t>fuddsoddiad</a:t>
            </a:r>
            <a:r>
              <a:rPr lang="en-GB" sz="1400" dirty="0">
                <a:solidFill>
                  <a:schemeClr val="tx2"/>
                </a:solidFill>
              </a:rPr>
              <a:t>, ac </a:t>
            </a:r>
            <a:r>
              <a:rPr lang="en-GB" sz="1400" dirty="0" err="1">
                <a:solidFill>
                  <a:schemeClr val="tx2"/>
                </a:solidFill>
              </a:rPr>
              <a:t>yna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incwm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uwch</a:t>
            </a:r>
            <a:r>
              <a:rPr lang="en-GB" sz="1400" dirty="0">
                <a:solidFill>
                  <a:schemeClr val="tx2"/>
                </a:solidFill>
              </a:rPr>
              <a:t>. Mae </a:t>
            </a:r>
            <a:r>
              <a:rPr lang="en-GB" sz="1400" dirty="0" err="1">
                <a:solidFill>
                  <a:schemeClr val="tx2"/>
                </a:solidFill>
              </a:rPr>
              <a:t>effeithiau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lluosydd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bwysig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iawn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wrth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ystyried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costeffeithiolrwydd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cynllun</a:t>
            </a:r>
            <a:r>
              <a:rPr lang="en-GB" sz="1400" dirty="0">
                <a:solidFill>
                  <a:schemeClr val="tx2"/>
                </a:solidFill>
              </a:rPr>
              <a:t>, a gall </a:t>
            </a:r>
            <a:r>
              <a:rPr lang="en-GB" sz="1400" dirty="0" err="1">
                <a:solidFill>
                  <a:schemeClr val="tx2"/>
                </a:solidFill>
              </a:rPr>
              <a:t>manteision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posibl</a:t>
            </a:r>
            <a:r>
              <a:rPr lang="en-GB" sz="1400" dirty="0">
                <a:solidFill>
                  <a:schemeClr val="tx2"/>
                </a:solidFill>
              </a:rPr>
              <a:t> y </a:t>
            </a:r>
            <a:r>
              <a:rPr lang="en-GB" sz="1400" dirty="0" err="1">
                <a:solidFill>
                  <a:schemeClr val="tx2"/>
                </a:solidFill>
              </a:rPr>
              <a:t>cynllun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arwain</a:t>
            </a:r>
            <a:r>
              <a:rPr lang="en-GB" sz="1400" dirty="0">
                <a:solidFill>
                  <a:schemeClr val="tx2"/>
                </a:solidFill>
              </a:rPr>
              <a:t> at </a:t>
            </a:r>
            <a:r>
              <a:rPr lang="en-GB" sz="1400" dirty="0" err="1">
                <a:solidFill>
                  <a:schemeClr val="tx2"/>
                </a:solidFill>
              </a:rPr>
              <a:t>leihad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mewn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gwariant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mewn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meysydd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eraill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3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6AB3-519F-EF8A-1DA9-127F6A35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F995-DDDD-9C5D-8882-70036A7F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E66125A1-0652-AD35-D94B-2CEE7973C568}"/>
              </a:ext>
            </a:extLst>
          </p:cNvPr>
          <p:cNvSpPr txBox="1"/>
          <p:nvPr/>
        </p:nvSpPr>
        <p:spPr>
          <a:xfrm>
            <a:off x="5486399" y="553750"/>
            <a:ext cx="32004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Cliciwch</a:t>
            </a:r>
            <a:r>
              <a:rPr lang="en-GB" sz="1600" b="1" dirty="0"/>
              <a:t> </a:t>
            </a:r>
            <a:r>
              <a:rPr lang="en-GB" sz="1600" b="1" dirty="0" err="1"/>
              <a:t>ar</a:t>
            </a:r>
            <a:r>
              <a:rPr lang="en-GB" sz="1600" b="1" dirty="0"/>
              <a:t> </a:t>
            </a:r>
            <a:r>
              <a:rPr lang="en-GB" sz="1600" b="1" dirty="0" err="1"/>
              <a:t>enw</a:t>
            </a:r>
            <a:r>
              <a:rPr lang="en-GB" sz="1600" b="1" dirty="0"/>
              <a:t> </a:t>
            </a:r>
            <a:r>
              <a:rPr lang="en-GB" sz="1600" b="1" dirty="0" err="1"/>
              <a:t>pob</a:t>
            </a:r>
            <a:r>
              <a:rPr lang="en-GB" sz="1600" b="1" dirty="0"/>
              <a:t> </a:t>
            </a:r>
            <a:r>
              <a:rPr lang="en-GB" sz="1600" b="1" dirty="0" err="1"/>
              <a:t>siaradwr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ddarllen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bywgraffiad</a:t>
            </a:r>
            <a:endParaRPr lang="en-GB" sz="1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CFA5BF-6DE3-1D66-DBDC-C65E3070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14427"/>
              </p:ext>
            </p:extLst>
          </p:nvPr>
        </p:nvGraphicFramePr>
        <p:xfrm>
          <a:off x="457200" y="1209871"/>
          <a:ext cx="7826683" cy="5139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6683">
                  <a:extLst>
                    <a:ext uri="{9D8B030D-6E8A-4147-A177-3AD203B41FA5}">
                      <a16:colId xmlns:a16="http://schemas.microsoft.com/office/drawing/2014/main" val="2097912578"/>
                    </a:ext>
                  </a:extLst>
                </a:gridCol>
              </a:tblGrid>
              <a:tr h="96025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Croeso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Cadeirydd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4"/>
                        </a:rPr>
                        <a:t>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4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4"/>
                        </a:rPr>
                        <a:t>Athro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4"/>
                        </a:rPr>
                        <a:t> Steve Martin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Canolfan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Polisi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Cyhoeddus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Cymru)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Negeseuon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fideo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oddi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wrth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Jane Hutt AS, y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Gweinidog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Cyfiawnder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Cymdeithasol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, a Julie Morgan AS, y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Dirprwy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Weinidog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Gwasanaethau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Cymdeithasol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108627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Cyflwyniad</a:t>
                      </a:r>
                      <a:endParaRPr lang="en-GB" sz="105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Prif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Siaradwr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Athro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Syr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5" action="ppaction://hlinksldjump"/>
                        </a:rPr>
                        <a:t> Michael Marmot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(University College London)</a:t>
                      </a:r>
                      <a:endParaRPr lang="en-GB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2475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Cynllun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Peilot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Incwm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Sylfaenol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gyfer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Pobl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sy'n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Gadael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Gofal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yng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Nghymru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gwerthusiad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6" action="ppaction://hlinksldjump"/>
                        </a:rPr>
                        <a:t>Adam Jones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7" action="ppaction://hlinksldjump"/>
                        </a:rPr>
                        <a:t>Launa Anderson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Llywodraeth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Cymru)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8" action="ppaction://hlinksldjump"/>
                        </a:rPr>
                        <a:t>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8" action="ppaction://hlinksldjump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8" action="ppaction://hlinksldjump"/>
                        </a:rPr>
                        <a:t>Athro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8" action="ppaction://hlinksldjump"/>
                        </a:rPr>
                        <a:t> Sally Holland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a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9" action="ppaction://hlinksldjump"/>
                        </a:rPr>
                        <a:t>David Westlake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(CASCADE,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Prifysgol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Caerdydd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363649"/>
                  </a:ext>
                </a:extLst>
              </a:tr>
              <a:tr h="103094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Mewnwelediadau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o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ymchwil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gynlluniau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incwm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sylfaenol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ac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ymyriadau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gyfer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pobl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sy'n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gadael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gofal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0" action="ppaction://hlinksldjump"/>
                        </a:rPr>
                        <a:t>Dr Miriam Laker-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10" action="ppaction://hlinksldjump"/>
                        </a:rPr>
                        <a:t>Oketta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0" action="ppaction://hlinksldjump"/>
                        </a:rPr>
                        <a:t>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(Give Directly)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1" action="ppaction://hlinksldjump"/>
                        </a:rPr>
                        <a:t>Hannah Webster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(Royal Society of Arts)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2" action="ppaction://hlinksldjump"/>
                        </a:rPr>
                        <a:t>Dr Eleanor Ott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(Centre for Evidence and Implementation)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004181"/>
                  </a:ext>
                </a:extLst>
              </a:tr>
              <a:tr h="52891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Trafodaeth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Sut gall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ymchwil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a’r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gymuned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ymchwil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gefnogi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llwyddiant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y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cynllun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peilot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a’i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werthusiad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orau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?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59502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Myfyrdodau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13" action="ppaction://hlinksldjump"/>
                        </a:rPr>
                        <a:t>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3" action="ppaction://hlinksldjump"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  <a:hlinkClick r:id="rId13" action="ppaction://hlinksldjump"/>
                        </a:rPr>
                        <a:t>Athro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  <a:hlinkClick r:id="rId13" action="ppaction://hlinksldjump"/>
                        </a:rPr>
                        <a:t> Guy Standing 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(SOAS,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Prifysgol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Llundain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604518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Crynodeb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negeseuon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allweddol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a'r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camau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nesaf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Cadeirydd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Yr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Athro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Steve Martin (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Canolfan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Polisi </a:t>
                      </a:r>
                      <a:r>
                        <a:rPr lang="en-GB" sz="1050" b="0" dirty="0" err="1">
                          <a:solidFill>
                            <a:schemeClr val="tx2"/>
                          </a:solidFill>
                          <a:effectLst/>
                        </a:rPr>
                        <a:t>Cyhoeddus</a:t>
                      </a:r>
                      <a:r>
                        <a:rPr lang="en-GB" sz="1050" b="0" dirty="0">
                          <a:solidFill>
                            <a:schemeClr val="tx2"/>
                          </a:solidFill>
                          <a:effectLst/>
                        </a:rPr>
                        <a:t> Cymru)</a:t>
                      </a:r>
                      <a:endParaRPr lang="en-GB" sz="105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288568"/>
                  </a:ext>
                </a:extLst>
              </a:tr>
              <a:tr h="27975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Diwedd</a:t>
                      </a: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</a:rPr>
                        <a:t> y </a:t>
                      </a:r>
                      <a:r>
                        <a:rPr lang="en-GB" sz="1100" b="1" dirty="0" err="1">
                          <a:solidFill>
                            <a:schemeClr val="tx2"/>
                          </a:solidFill>
                          <a:effectLst/>
                        </a:rPr>
                        <a:t>Gynhadledd</a:t>
                      </a:r>
                      <a:endParaRPr lang="en-GB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0" marR="6207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27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92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67431"/>
            <a:ext cx="8023225" cy="1362075"/>
          </a:xfrm>
        </p:spPr>
        <p:txBody>
          <a:bodyPr>
            <a:normAutofit/>
          </a:bodyPr>
          <a:lstStyle/>
          <a:p>
            <a:r>
              <a:rPr lang="en-GB" dirty="0" err="1"/>
              <a:t>Adnoddau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166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Adnoddau</a:t>
            </a:r>
            <a:r>
              <a:rPr lang="en-US" sz="3000" dirty="0"/>
              <a:t> y </a:t>
            </a:r>
            <a:r>
              <a:rPr lang="en-US" sz="3000" dirty="0" err="1"/>
              <a:t>seinyddion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62"/>
            <a:ext cx="8330688" cy="510244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ystod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gofynnwyd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i'r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bresennol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gwybod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adnoddau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allbynnau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gysylltiedig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â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chynlluniau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gymorth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Cawsom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26 o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ymatebion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holiadur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arolwg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tynnu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sylw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gynlluniau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gweithredol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rhai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wedi’u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cwblhau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ogystal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adnoddau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defnyddiol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eraill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Soniodd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mynychwyr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hefyd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nifer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adnoddau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defnyddiol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blwch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sgwrsio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trwy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gydol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Llywodraeth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Cymru: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Cynllun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peilot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incwm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sylfaenol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gyfer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pobl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ifanc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sy’n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gadael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gofal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trosolwg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o'r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cynllun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Speakers’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Marmot, M., et al.: Fair Society, Healthy Lives (The Marmot Review)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Gwerthusiad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Incwm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Sylfaenol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Cymru (CASCADE)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Banerjee, A., et al.: Effects of a Universal Basic Income during the pandemic (Kenya)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McIntosh, C., and Zeitlin, A.: Using Household Grants to Benchmark the Cost Effectiveness of a USAID Workforce Readiness Program (Rwanda)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FSD Africa: Youth Enterprise Grants for the Informal Economy (Kenya)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Aggarwal, S., et al.: The Dynamic Effects of Cash Transfers: Evidence from Rural Liberia and Malawi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The RSA: The cost of independence: young people’s economic security.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The RSA: Age of insecurity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The RSA: Challenging the mental health crisis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BFBF0-BBE9-9930-138C-351D0071913C}"/>
              </a:ext>
            </a:extLst>
          </p:cNvPr>
          <p:cNvSpPr txBox="1"/>
          <p:nvPr/>
        </p:nvSpPr>
        <p:spPr>
          <a:xfrm>
            <a:off x="457200" y="5070748"/>
            <a:ext cx="676656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Shlonsky, A., et al., Systematic review and meta-analysis: What works for young people leaving the out-of-home care system?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253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004253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What Works for Children’s Social Care: Systematic Review: Experiences With Mental Health Provision For Care-experienced Young People In The UK</a:t>
            </a:r>
            <a:endParaRPr lang="en-GB" sz="1200" dirty="0">
              <a:solidFill>
                <a:srgbClr val="004253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Standing</a:t>
            </a:r>
            <a:r>
              <a:rPr lang="en-GB" sz="1200" dirty="0">
                <a:solidFill>
                  <a:srgbClr val="004253"/>
                </a:solidFill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, G., Basic Income: And How We Can Make It Happen</a:t>
            </a:r>
            <a:endParaRPr lang="en-GB" sz="1200" dirty="0">
              <a:solidFill>
                <a:srgbClr val="004253"/>
              </a:solidFill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425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425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Standing, G. The Precariat: The New Dangerous Class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253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1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44" y="249834"/>
            <a:ext cx="8229600" cy="726974"/>
          </a:xfrm>
        </p:spPr>
        <p:txBody>
          <a:bodyPr>
            <a:noAutofit/>
          </a:bodyPr>
          <a:lstStyle/>
          <a:p>
            <a:br>
              <a:rPr lang="en-US" dirty="0">
                <a:highlight>
                  <a:srgbClr val="FFFF00"/>
                </a:highlight>
              </a:rPr>
            </a:br>
            <a:r>
              <a:rPr lang="en-GB" sz="2800" dirty="0" err="1"/>
              <a:t>Cynllun</a:t>
            </a:r>
            <a:r>
              <a:rPr lang="en-GB" sz="2800" dirty="0"/>
              <a:t> </a:t>
            </a:r>
            <a:r>
              <a:rPr lang="en-GB" sz="2800" dirty="0" err="1"/>
              <a:t>Incwm</a:t>
            </a:r>
            <a:r>
              <a:rPr lang="en-GB" sz="2800" dirty="0"/>
              <a:t> </a:t>
            </a:r>
            <a:r>
              <a:rPr lang="en-GB" sz="2800" dirty="0" err="1"/>
              <a:t>Sylfaenol</a:t>
            </a:r>
            <a:r>
              <a:rPr lang="en-GB" sz="2800" dirty="0"/>
              <a:t> </a:t>
            </a:r>
            <a:r>
              <a:rPr lang="en-GB" sz="2800" dirty="0" err="1"/>
              <a:t>eraill</a:t>
            </a:r>
            <a:r>
              <a:rPr lang="en-GB" sz="28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62"/>
            <a:ext cx="8330688" cy="510244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Cyhoeddiadau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perthynasol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fentrau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syflaenol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DEAB34B-64B1-3B36-71F0-5AB4A7600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24583"/>
              </p:ext>
            </p:extLst>
          </p:nvPr>
        </p:nvGraphicFramePr>
        <p:xfrm>
          <a:off x="558288" y="1540728"/>
          <a:ext cx="8229600" cy="319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512">
                  <a:extLst>
                    <a:ext uri="{9D8B030D-6E8A-4147-A177-3AD203B41FA5}">
                      <a16:colId xmlns:a16="http://schemas.microsoft.com/office/drawing/2014/main" val="34849205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9117650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60827404"/>
                    </a:ext>
                  </a:extLst>
                </a:gridCol>
                <a:gridCol w="2963088">
                  <a:extLst>
                    <a:ext uri="{9D8B030D-6E8A-4147-A177-3AD203B41FA5}">
                      <a16:colId xmlns:a16="http://schemas.microsoft.com/office/drawing/2014/main" val="678959209"/>
                    </a:ext>
                  </a:extLst>
                </a:gridCol>
              </a:tblGrid>
              <a:tr h="21944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Mentergarwch</a:t>
                      </a:r>
                      <a:endParaRPr lang="en-GB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Lleoliad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Amserlen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Dolenni</a:t>
                      </a:r>
                      <a:endParaRPr lang="en-GB" sz="12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75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HudsonUP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UBI Pilot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Hudson,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Efrog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Newydd 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Gweithredol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2020-2025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Hudson Basic Income Pilot: Year One Report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55421"/>
                  </a:ext>
                </a:extLst>
              </a:tr>
              <a:tr h="194113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Catalonia UBI Pilot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Catalwnia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Gweithredol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2023-2024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Draft proposal for the design of the Catalonia pilot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03958"/>
                  </a:ext>
                </a:extLst>
              </a:tr>
              <a:tr h="19667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WorkFree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Hyderabad, India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Gweithredol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2022-23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</a:t>
                      </a:r>
                      <a:r>
                        <a:rPr lang="en-GB" sz="105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WorkFREE</a:t>
                      </a:r>
                      <a:r>
                        <a:rPr lang="en-GB" sz="105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project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Madhya Pradesh Unconditional Cash Transfers Project (MPUCT)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Madhya Pradesh, India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Wedi’i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gwblhau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2011-2014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Piloting Basic Income Transfers in Madhya Pradesh, India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97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Ontario Basic Income Pilot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Ontario, Canada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Wedi’i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gwblhau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2018-2019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Impacts of the Ontario Basic Income Pilot: A Comparative Analysis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3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Experiences of Employed and Unemployed Ontario Basic Income Recipients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87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Southern Ontario’s Basic Income Experience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5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807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Leeds Cash First Pilot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Leeds, UK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Wedi’i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gwblhau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2021-2022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Cash First Literature Review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Evaluation of the Leeds City Council Cash Grant Pilot programme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7" marR="24647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43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210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Adnoddau</a:t>
            </a:r>
            <a:r>
              <a:rPr lang="en-US" sz="3000" dirty="0"/>
              <a:t> </a:t>
            </a:r>
            <a:r>
              <a:rPr lang="en-US" sz="3000" dirty="0" err="1"/>
              <a:t>eraill</a:t>
            </a:r>
            <a:r>
              <a:rPr lang="en-US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0" y="1139862"/>
            <a:ext cx="8330688" cy="510244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Review of basic income experiments in OECD countries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Special issue on the policy impact of European basic income experiments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Preventing homelessness in care experienced individuals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Millennium Cohort Study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Systematic scoping review of studies of basic income-like interventions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Young Foundation evaluation of B-MINCOME in Barcelona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Ongoing results from the Changing Cost of Living Survey in the UK and France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hlinkClick r:id="rId10"/>
              </a:rPr>
              <a:t>Assessing the Feasibility of Citizens’ Basic Income Pilots in Scotland</a:t>
            </a:r>
            <a:endParaRPr lang="en-GB" sz="1200" dirty="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The RSA: </a:t>
            </a:r>
            <a:r>
              <a:rPr lang="en-GB" sz="1200" dirty="0">
                <a:hlinkClick r:id="rId11"/>
              </a:rPr>
              <a:t>A Basic Income for Scotland</a:t>
            </a:r>
            <a:endParaRPr lang="en-GB" sz="1200" dirty="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hlinkClick r:id="rId12"/>
              </a:rPr>
              <a:t>Exploring the practicalities of a basic income pilot 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  <a:hlinkClick r:id="rId13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5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475" y="2067431"/>
            <a:ext cx="8023225" cy="1362075"/>
          </a:xfrm>
        </p:spPr>
        <p:txBody>
          <a:bodyPr>
            <a:normAutofit/>
          </a:bodyPr>
          <a:lstStyle/>
          <a:p>
            <a:r>
              <a:rPr lang="en-GB" dirty="0" err="1"/>
              <a:t>Bywgraffiadau</a:t>
            </a:r>
            <a:r>
              <a:rPr lang="en-GB" dirty="0"/>
              <a:t> </a:t>
            </a:r>
            <a:r>
              <a:rPr lang="en-GB" dirty="0" err="1"/>
              <a:t>siaradwyr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696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Athro</a:t>
            </a:r>
            <a:r>
              <a:rPr lang="en-GB" sz="2400" dirty="0"/>
              <a:t> </a:t>
            </a:r>
            <a:r>
              <a:rPr lang="en-GB" sz="2400" dirty="0" err="1"/>
              <a:t>Syr</a:t>
            </a:r>
            <a:r>
              <a:rPr lang="en-GB" sz="2400" dirty="0"/>
              <a:t> Michael Marmot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Mae’r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Syr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Michael Marmot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wedi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bod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Epidemioleg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Ngholeg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Llundain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ers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1985,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ef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Cyfarwyddwr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Tegwch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(Institute of Health Equity) Coleg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Llundain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Ef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awdur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The Health Gap: the challenge of an unequal world (Bloomsbury: 2015) a Status Syndrome (Bloomsbury: 2004).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Marmot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Cynghorydd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Cyfarwyddwr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Cyffredinol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benderfynyddion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Is-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adran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Poblogaethau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Iachach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is-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adran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newydd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),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Gwadd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Nodedig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Mhrifysgol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Tsieineaidd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Hong Kong (2019–),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chyd-Gyfarwyddwr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Tegwch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Tsieineaidd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Hong Kong. Ef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derbynnydd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Gwobr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Byd-eang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Cymrodoriaeth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Harvard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Lown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(2014–2017),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Gwobr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Tywysog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Mahidol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gyfer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Cyhoedd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(2015), ac 19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doethuriaeth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er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anrhydedd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Mae Marmot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wedi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grwpiau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anghydraddoldebau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ers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50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mlynedd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Bu’n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gadeirydd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Gomisiwn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Benderfynyddion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sawl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Comisiwn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Rhanbarthol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adolygiadau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fynd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i’r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afael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ag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anghydraddoldeb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lywodraethau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DU.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Gwasanaethodd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Llywydd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Feddygol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Prydain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2010–2011,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Llywydd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Feddygol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2015. Ef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Llywydd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Prydeinig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Ysgyfaint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Gymrawd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Academi'r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Gwyddorau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Meddygol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Gymrawd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er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Anrhydedd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Coleg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Epidemioleg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America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Chyfadran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Cyhoedd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Gymrawd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er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Anrhydedd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Academi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Brydeinig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;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Cholegau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Brenhinol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Obstetreg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Gynaecoleg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Seiciatreg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Pediatreg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Iechyd Plant,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Meddygon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Teulu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aelod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etholedig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Academi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Meddygaeth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Genedlaethol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UDA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Academi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Meddygaeth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Brasil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aelod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Comisiwn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Brenhinol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lygredd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amgylcheddol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chwe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blynedd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2000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fe'i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hurddwyd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farchog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Mawrhydi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Frenhines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wasanaethau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epidemioleg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dealltwriaeth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anghydraddoldebau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iechyd.</a:t>
            </a:r>
          </a:p>
          <a:p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7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Athro</a:t>
            </a:r>
            <a:r>
              <a:rPr lang="en-GB" sz="2400" dirty="0"/>
              <a:t> Guy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dirty="0"/>
              <a:t>Mae'r</a:t>
            </a:r>
            <a:r>
              <a:rPr lang="en-GB" sz="1400" b="1" dirty="0"/>
              <a:t> </a:t>
            </a:r>
            <a:r>
              <a:rPr lang="en-GB" sz="1400" b="1" dirty="0" err="1"/>
              <a:t>Athro</a:t>
            </a:r>
            <a:r>
              <a:rPr lang="en-GB" sz="1400" b="1" dirty="0"/>
              <a:t> Guy Standing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gyd-sylfaenydd</a:t>
            </a:r>
            <a:r>
              <a:rPr lang="en-GB" sz="1400" dirty="0"/>
              <a:t>, ac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hyn</a:t>
            </a:r>
            <a:r>
              <a:rPr lang="en-GB" sz="1400" dirty="0"/>
              <a:t> o </a:t>
            </a:r>
            <a:r>
              <a:rPr lang="en-GB" sz="1400" dirty="0" err="1"/>
              <a:t>bryd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gyd-lywydd</a:t>
            </a:r>
            <a:r>
              <a:rPr lang="en-GB" sz="1400" dirty="0"/>
              <a:t>, </a:t>
            </a:r>
            <a:r>
              <a:rPr lang="en-GB" sz="1400" dirty="0" err="1"/>
              <a:t>Rhwydwaith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y </a:t>
            </a:r>
            <a:r>
              <a:rPr lang="en-GB" sz="1400" dirty="0" err="1"/>
              <a:t>Sylfaenol</a:t>
            </a:r>
            <a:r>
              <a:rPr lang="en-GB" sz="1400" dirty="0"/>
              <a:t> y </a:t>
            </a:r>
            <a:r>
              <a:rPr lang="en-GB" sz="1400" dirty="0" err="1"/>
              <a:t>Ddaear</a:t>
            </a:r>
            <a:r>
              <a:rPr lang="en-GB" sz="1400" dirty="0"/>
              <a:t>. Mae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cynllunio</a:t>
            </a:r>
            <a:r>
              <a:rPr lang="en-GB" sz="1400" dirty="0"/>
              <a:t> </a:t>
            </a:r>
            <a:r>
              <a:rPr lang="en-GB" sz="1400" dirty="0" err="1"/>
              <a:t>cynlluniau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 </a:t>
            </a:r>
            <a:r>
              <a:rPr lang="en-GB" sz="1400" dirty="0" err="1"/>
              <a:t>mewn</a:t>
            </a:r>
            <a:r>
              <a:rPr lang="en-GB" sz="1400" dirty="0"/>
              <a:t> </a:t>
            </a:r>
            <a:r>
              <a:rPr lang="en-GB" sz="1400" dirty="0" err="1"/>
              <a:t>sawl</a:t>
            </a:r>
            <a:r>
              <a:rPr lang="en-GB" sz="1400" dirty="0"/>
              <a:t> </a:t>
            </a:r>
            <a:r>
              <a:rPr lang="en-GB" sz="1400" dirty="0" err="1"/>
              <a:t>gwlad</a:t>
            </a:r>
            <a:r>
              <a:rPr lang="en-GB" sz="1400" dirty="0"/>
              <a:t>, ac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ysgrifennu</a:t>
            </a:r>
            <a:r>
              <a:rPr lang="en-GB" sz="1400" dirty="0"/>
              <a:t> </a:t>
            </a:r>
            <a:r>
              <a:rPr lang="en-GB" sz="1400" dirty="0" err="1"/>
              <a:t>llawer</a:t>
            </a:r>
            <a:r>
              <a:rPr lang="en-GB" sz="1400" dirty="0"/>
              <a:t> o </a:t>
            </a:r>
            <a:r>
              <a:rPr lang="en-GB" sz="1400" dirty="0" err="1"/>
              <a:t>erthyglau</a:t>
            </a:r>
            <a:r>
              <a:rPr lang="en-GB" sz="1400" dirty="0"/>
              <a:t> a </a:t>
            </a:r>
            <a:r>
              <a:rPr lang="en-GB" sz="1400" dirty="0" err="1"/>
              <a:t>llyfrau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, </a:t>
            </a:r>
            <a:r>
              <a:rPr lang="en-GB" sz="1400" dirty="0" err="1"/>
              <a:t>gan</a:t>
            </a:r>
            <a:r>
              <a:rPr lang="en-GB" sz="1400" dirty="0"/>
              <a:t> </a:t>
            </a:r>
            <a:r>
              <a:rPr lang="en-GB" sz="1400" dirty="0" err="1"/>
              <a:t>gynnwys</a:t>
            </a:r>
            <a:r>
              <a:rPr lang="en-GB" sz="1400" dirty="0"/>
              <a:t> un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gynlluniau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raddfa</a:t>
            </a:r>
            <a:r>
              <a:rPr lang="en-GB" sz="1400" dirty="0"/>
              <a:t> </a:t>
            </a:r>
            <a:r>
              <a:rPr lang="en-GB" sz="1400" dirty="0" err="1"/>
              <a:t>fawr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India,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ogystal</a:t>
            </a:r>
            <a:r>
              <a:rPr lang="en-GB" sz="1400" dirty="0"/>
              <a:t> â Basic Income: And how we can make it happen (Pelican) a Battling Eight Giants (Bloomsbury),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olaf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deillio</a:t>
            </a:r>
            <a:r>
              <a:rPr lang="en-GB" sz="1400" dirty="0"/>
              <a:t> o </a:t>
            </a:r>
            <a:r>
              <a:rPr lang="en-GB" sz="1400" dirty="0" err="1"/>
              <a:t>adroddiad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Ganghellor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Wrthblaid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gynllun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arfaethedig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y DU. </a:t>
            </a:r>
            <a:r>
              <a:rPr lang="en-GB" sz="1400" dirty="0" err="1"/>
              <a:t>Rhoddodd</a:t>
            </a:r>
            <a:r>
              <a:rPr lang="en-GB" sz="1400" dirty="0"/>
              <a:t> </a:t>
            </a:r>
            <a:r>
              <a:rPr lang="en-GB" sz="1400" dirty="0" err="1"/>
              <a:t>gyngor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beilot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 y </a:t>
            </a:r>
            <a:r>
              <a:rPr lang="en-GB" sz="1400" dirty="0" err="1"/>
              <a:t>Ffindir</a:t>
            </a:r>
            <a:r>
              <a:rPr lang="en-GB" sz="1400" dirty="0"/>
              <a:t>, a </a:t>
            </a:r>
            <a:r>
              <a:rPr lang="en-GB" sz="1400" dirty="0" err="1"/>
              <a:t>chynlluniau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yng</a:t>
            </a:r>
            <a:r>
              <a:rPr lang="en-GB" sz="1400" dirty="0"/>
              <a:t> </a:t>
            </a:r>
            <a:r>
              <a:rPr lang="en-GB" sz="1400" dirty="0" err="1"/>
              <a:t>Nghaliffornia</a:t>
            </a:r>
            <a:r>
              <a:rPr lang="en-GB" sz="1400" dirty="0"/>
              <a:t>, Ontario a </a:t>
            </a:r>
            <a:r>
              <a:rPr lang="en-GB" sz="1400" dirty="0" err="1"/>
              <a:t>Lloegr</a:t>
            </a:r>
            <a:r>
              <a:rPr lang="en-GB" sz="1400" dirty="0"/>
              <a:t>.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ddiweddar</a:t>
            </a:r>
            <a:r>
              <a:rPr lang="en-GB" sz="1400" dirty="0"/>
              <a:t>, </a:t>
            </a:r>
            <a:r>
              <a:rPr lang="en-GB" sz="1400" dirty="0" err="1"/>
              <a:t>mae</a:t>
            </a:r>
            <a:r>
              <a:rPr lang="en-GB" sz="1400" dirty="0"/>
              <a:t> </a:t>
            </a:r>
            <a:r>
              <a:rPr lang="en-GB" sz="1400" dirty="0" err="1"/>
              <a:t>wedi</a:t>
            </a:r>
            <a:r>
              <a:rPr lang="en-GB" sz="1400" dirty="0"/>
              <a:t> bod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cynghori</a:t>
            </a:r>
            <a:r>
              <a:rPr lang="en-GB" sz="1400" dirty="0"/>
              <a:t> </a:t>
            </a:r>
            <a:r>
              <a:rPr lang="en-GB" sz="1400" dirty="0" err="1"/>
              <a:t>arlywyddiaeth</a:t>
            </a:r>
            <a:r>
              <a:rPr lang="en-GB" sz="1400" dirty="0"/>
              <a:t> </a:t>
            </a:r>
            <a:r>
              <a:rPr lang="en-GB" sz="1400" dirty="0" err="1"/>
              <a:t>Catalwnia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gynllun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 </a:t>
            </a:r>
            <a:r>
              <a:rPr lang="en-GB" sz="1400" dirty="0" err="1"/>
              <a:t>arfaethedig</a:t>
            </a:r>
            <a:r>
              <a:rPr lang="en-GB" sz="1400" dirty="0"/>
              <a:t> ac </a:t>
            </a:r>
            <a:r>
              <a:rPr lang="en-GB" sz="1400" dirty="0" err="1"/>
              <a:t>mae’n</a:t>
            </a:r>
            <a:r>
              <a:rPr lang="en-GB" sz="1400" dirty="0"/>
              <a:t> </a:t>
            </a:r>
            <a:r>
              <a:rPr lang="en-GB" sz="1400" dirty="0" err="1"/>
              <a:t>cynghori</a:t>
            </a:r>
            <a:r>
              <a:rPr lang="en-GB" sz="1400" dirty="0"/>
              <a:t> </a:t>
            </a:r>
            <a:r>
              <a:rPr lang="en-GB" sz="1400" dirty="0" err="1"/>
              <a:t>Rhaglen</a:t>
            </a:r>
            <a:r>
              <a:rPr lang="en-GB" sz="1400" dirty="0"/>
              <a:t> </a:t>
            </a:r>
            <a:r>
              <a:rPr lang="en-GB" sz="1400" dirty="0" err="1"/>
              <a:t>Datblygu’r</a:t>
            </a:r>
            <a:r>
              <a:rPr lang="en-GB" sz="1400" dirty="0"/>
              <a:t> </a:t>
            </a:r>
            <a:r>
              <a:rPr lang="en-GB" sz="1400" dirty="0" err="1"/>
              <a:t>Cenhedloedd</a:t>
            </a:r>
            <a:r>
              <a:rPr lang="en-GB" sz="1400" dirty="0"/>
              <a:t> </a:t>
            </a:r>
            <a:r>
              <a:rPr lang="en-GB" sz="1400" dirty="0" err="1"/>
              <a:t>Unedig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gynllun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Nepal.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lyfr</a:t>
            </a:r>
            <a:r>
              <a:rPr lang="en-GB" sz="1400" dirty="0"/>
              <a:t> </a:t>
            </a:r>
            <a:r>
              <a:rPr lang="en-GB" sz="1400" dirty="0" err="1"/>
              <a:t>diweddaraf</a:t>
            </a:r>
            <a:r>
              <a:rPr lang="en-GB" sz="1400" dirty="0"/>
              <a:t> </a:t>
            </a:r>
            <a:r>
              <a:rPr lang="en-GB" sz="1400" dirty="0" err="1"/>
              <a:t>yw</a:t>
            </a:r>
            <a:r>
              <a:rPr lang="en-GB" sz="1400" dirty="0"/>
              <a:t> The Blue Commons: Rescuing the Economy of the Sea. </a:t>
            </a:r>
            <a:r>
              <a:rPr lang="en-GB" sz="1400" dirty="0" err="1"/>
              <a:t>Mae’n</a:t>
            </a:r>
            <a:r>
              <a:rPr lang="en-GB" sz="1400" dirty="0"/>
              <a:t> </a:t>
            </a:r>
            <a:r>
              <a:rPr lang="en-GB" sz="1400" dirty="0" err="1"/>
              <a:t>cynnwys</a:t>
            </a:r>
            <a:r>
              <a:rPr lang="en-GB" sz="1400" dirty="0"/>
              <a:t> sail </a:t>
            </a:r>
            <a:r>
              <a:rPr lang="en-GB" sz="1400" dirty="0" err="1"/>
              <a:t>resymegol</a:t>
            </a:r>
            <a:r>
              <a:rPr lang="en-GB" sz="1400" dirty="0"/>
              <a:t> </a:t>
            </a:r>
            <a:r>
              <a:rPr lang="en-GB" sz="1400" dirty="0" err="1"/>
              <a:t>dros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,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seiliedig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ystyried</a:t>
            </a:r>
            <a:r>
              <a:rPr lang="en-GB" sz="1400" dirty="0"/>
              <a:t> bod </a:t>
            </a:r>
            <a:r>
              <a:rPr lang="en-GB" sz="1400" dirty="0" err="1"/>
              <a:t>hawliau</a:t>
            </a:r>
            <a:r>
              <a:rPr lang="en-GB" sz="1400" dirty="0"/>
              <a:t> </a:t>
            </a:r>
            <a:r>
              <a:rPr lang="en-GB" sz="1400" dirty="0" err="1"/>
              <a:t>cyffredin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perthyn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bob un </a:t>
            </a:r>
            <a:r>
              <a:rPr lang="en-GB" sz="1400" dirty="0" err="1"/>
              <a:t>ohonom</a:t>
            </a:r>
            <a:r>
              <a:rPr lang="en-GB" sz="1400" dirty="0"/>
              <a:t>, ac </a:t>
            </a:r>
            <a:r>
              <a:rPr lang="en-GB" sz="1400" dirty="0" err="1"/>
              <a:t>felly’n</a:t>
            </a:r>
            <a:r>
              <a:rPr lang="en-GB" sz="1400" dirty="0"/>
              <a:t> </a:t>
            </a:r>
            <a:r>
              <a:rPr lang="en-GB" sz="1400" dirty="0" err="1"/>
              <a:t>cyfiawnhau</a:t>
            </a:r>
            <a:r>
              <a:rPr lang="en-GB" sz="1400" dirty="0"/>
              <a:t> </a:t>
            </a:r>
            <a:r>
              <a:rPr lang="en-GB" sz="1400" dirty="0" err="1"/>
              <a:t>difidend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hawliau</a:t>
            </a:r>
            <a:r>
              <a:rPr lang="en-GB" sz="1400" dirty="0"/>
              <a:t> </a:t>
            </a:r>
            <a:r>
              <a:rPr lang="en-GB" sz="1400" dirty="0" err="1"/>
              <a:t>hyn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seiliedig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ardollau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y </a:t>
            </a:r>
            <a:r>
              <a:rPr lang="en-GB" sz="1400" dirty="0" err="1"/>
              <a:t>rhai</a:t>
            </a:r>
            <a:r>
              <a:rPr lang="en-GB" sz="1400" dirty="0"/>
              <a:t> </a:t>
            </a:r>
            <a:r>
              <a:rPr lang="en-GB" sz="1400" dirty="0" err="1"/>
              <a:t>sy’n</a:t>
            </a:r>
            <a:r>
              <a:rPr lang="en-GB" sz="1400" dirty="0"/>
              <a:t> </a:t>
            </a:r>
            <a:r>
              <a:rPr lang="en-GB" sz="1400" dirty="0" err="1"/>
              <a:t>cael</a:t>
            </a:r>
            <a:r>
              <a:rPr lang="en-GB" sz="1400" dirty="0"/>
              <a:t> </a:t>
            </a:r>
            <a:r>
              <a:rPr lang="en-GB" sz="1400" dirty="0" err="1"/>
              <a:t>budd</a:t>
            </a:r>
            <a:r>
              <a:rPr lang="en-GB" sz="1400" dirty="0"/>
              <a:t> </a:t>
            </a:r>
            <a:r>
              <a:rPr lang="en-GB" sz="1400" dirty="0" err="1"/>
              <a:t>ariannol</a:t>
            </a:r>
            <a:r>
              <a:rPr lang="en-GB" sz="1400" dirty="0"/>
              <a:t> </a:t>
            </a:r>
            <a:r>
              <a:rPr lang="en-GB" sz="1400" dirty="0" err="1"/>
              <a:t>o’u</a:t>
            </a:r>
            <a:r>
              <a:rPr lang="en-GB" sz="1400" dirty="0"/>
              <a:t> </a:t>
            </a:r>
            <a:r>
              <a:rPr lang="en-GB" sz="1400" dirty="0" err="1"/>
              <a:t>cymryd</a:t>
            </a:r>
            <a:r>
              <a:rPr lang="en-GB" sz="1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1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FCDF-2F24-819E-FD14-E25ACC6E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Bywgraffiad</a:t>
            </a:r>
            <a:r>
              <a:rPr lang="en-GB" dirty="0"/>
              <a:t> y </a:t>
            </a:r>
            <a:r>
              <a:rPr lang="en-GB" dirty="0" err="1"/>
              <a:t>siaradwr</a:t>
            </a:r>
            <a:r>
              <a:rPr lang="en-GB" dirty="0"/>
              <a:t>: Adam Jones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D9D3-8011-6F20-4C7D-263D21D2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752522" cy="452596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300"/>
              </a:spcAft>
            </a:pPr>
            <a:r>
              <a:rPr lang="en-GB" sz="1500" b="1" dirty="0"/>
              <a:t>Adam Jones </a:t>
            </a:r>
            <a:r>
              <a:rPr lang="en-GB" sz="1500" dirty="0" err="1"/>
              <a:t>yw</a:t>
            </a:r>
            <a:r>
              <a:rPr lang="en-GB" sz="1500" dirty="0"/>
              <a:t> </a:t>
            </a:r>
            <a:r>
              <a:rPr lang="en-GB" sz="1500" dirty="0" err="1"/>
              <a:t>Uwch-swyddog</a:t>
            </a:r>
            <a:r>
              <a:rPr lang="en-GB" sz="1500" dirty="0"/>
              <a:t> Polisi – </a:t>
            </a:r>
            <a:r>
              <a:rPr lang="en-GB" sz="1500" dirty="0" err="1"/>
              <a:t>Cynllun</a:t>
            </a:r>
            <a:r>
              <a:rPr lang="en-GB" sz="1500" dirty="0"/>
              <a:t> </a:t>
            </a:r>
            <a:r>
              <a:rPr lang="en-GB" sz="1500" dirty="0" err="1"/>
              <a:t>Peilot</a:t>
            </a:r>
            <a:r>
              <a:rPr lang="en-GB" sz="1500" dirty="0"/>
              <a:t> </a:t>
            </a:r>
            <a:r>
              <a:rPr lang="en-GB" sz="1500" dirty="0" err="1"/>
              <a:t>Incwm</a:t>
            </a:r>
            <a:r>
              <a:rPr lang="en-GB" sz="1500" dirty="0"/>
              <a:t> </a:t>
            </a:r>
            <a:r>
              <a:rPr lang="en-GB" sz="1500" dirty="0" err="1"/>
              <a:t>Sylfaenol</a:t>
            </a:r>
            <a:r>
              <a:rPr lang="en-GB" sz="1500" dirty="0"/>
              <a:t>, </a:t>
            </a:r>
            <a:r>
              <a:rPr lang="en-GB" sz="1500" dirty="0" err="1"/>
              <a:t>Llywodraeth</a:t>
            </a:r>
            <a:r>
              <a:rPr lang="en-GB" sz="1500" dirty="0"/>
              <a:t> Cymru, </a:t>
            </a:r>
            <a:r>
              <a:rPr lang="en-GB" sz="1500" dirty="0" err="1"/>
              <a:t>swydd</a:t>
            </a:r>
            <a:r>
              <a:rPr lang="en-GB" sz="1500" dirty="0"/>
              <a:t> y </a:t>
            </a:r>
            <a:r>
              <a:rPr lang="en-GB" sz="1500" dirty="0" err="1"/>
              <a:t>mae</a:t>
            </a:r>
            <a:r>
              <a:rPr lang="en-GB" sz="1500" dirty="0"/>
              <a:t> </a:t>
            </a:r>
            <a:r>
              <a:rPr lang="en-GB" sz="1500" dirty="0" err="1"/>
              <a:t>wedi’i</a:t>
            </a:r>
            <a:r>
              <a:rPr lang="en-GB" sz="1500" dirty="0"/>
              <a:t> dal </a:t>
            </a:r>
            <a:r>
              <a:rPr lang="en-GB" sz="1500" dirty="0" err="1"/>
              <a:t>ers</a:t>
            </a:r>
            <a:r>
              <a:rPr lang="en-GB" sz="1500" dirty="0"/>
              <a:t> mis </a:t>
            </a:r>
            <a:r>
              <a:rPr lang="en-GB" sz="1500" dirty="0" err="1"/>
              <a:t>Chwefror</a:t>
            </a:r>
            <a:r>
              <a:rPr lang="en-GB" sz="1500" dirty="0"/>
              <a:t> 2022.</a:t>
            </a:r>
          </a:p>
          <a:p>
            <a:pPr algn="just">
              <a:spcAft>
                <a:spcPts val="300"/>
              </a:spcAft>
            </a:pPr>
            <a:r>
              <a:rPr lang="en-GB" sz="1500" dirty="0"/>
              <a:t>Mae </a:t>
            </a:r>
            <a:r>
              <a:rPr lang="en-GB" sz="1500" dirty="0" err="1"/>
              <a:t>gan</a:t>
            </a:r>
            <a:r>
              <a:rPr lang="en-GB" sz="1500" dirty="0"/>
              <a:t> Adam BA (</a:t>
            </a:r>
            <a:r>
              <a:rPr lang="en-GB" sz="1500" dirty="0" err="1"/>
              <a:t>Anrh</a:t>
            </a:r>
            <a:r>
              <a:rPr lang="en-GB" sz="1500" dirty="0"/>
              <a:t>) </a:t>
            </a:r>
            <a:r>
              <a:rPr lang="en-GB" sz="1500" dirty="0" err="1"/>
              <a:t>mewn</a:t>
            </a:r>
            <a:r>
              <a:rPr lang="en-GB" sz="1500" dirty="0"/>
              <a:t> </a:t>
            </a:r>
            <a:r>
              <a:rPr lang="en-GB" sz="1500" dirty="0" err="1"/>
              <a:t>Gwleidyddiaeth</a:t>
            </a:r>
            <a:r>
              <a:rPr lang="en-GB" sz="1500" dirty="0"/>
              <a:t> o </a:t>
            </a:r>
            <a:r>
              <a:rPr lang="en-GB" sz="1500" dirty="0" err="1"/>
              <a:t>Athrofa</a:t>
            </a:r>
            <a:r>
              <a:rPr lang="en-GB" sz="1500" dirty="0"/>
              <a:t> </a:t>
            </a:r>
            <a:r>
              <a:rPr lang="en-GB" sz="1500" dirty="0" err="1"/>
              <a:t>Prifysgol</a:t>
            </a:r>
            <a:r>
              <a:rPr lang="en-GB" sz="1500" dirty="0"/>
              <a:t> Cymru, </a:t>
            </a:r>
            <a:r>
              <a:rPr lang="en-GB" sz="1500" dirty="0" err="1"/>
              <a:t>Caerdydd</a:t>
            </a:r>
            <a:r>
              <a:rPr lang="en-GB" sz="1500" dirty="0"/>
              <a:t>, ac </a:t>
            </a:r>
            <a:r>
              <a:rPr lang="en-GB" sz="1500" dirty="0" err="1"/>
              <a:t>MScEcon</a:t>
            </a:r>
            <a:r>
              <a:rPr lang="en-GB" sz="1500" dirty="0"/>
              <a:t> </a:t>
            </a:r>
            <a:r>
              <a:rPr lang="en-GB" sz="1500" dirty="0" err="1"/>
              <a:t>Gwleidyddiaeth</a:t>
            </a:r>
            <a:r>
              <a:rPr lang="en-GB" sz="1500" dirty="0"/>
              <a:t> a </a:t>
            </a:r>
            <a:r>
              <a:rPr lang="en-GB" sz="1500" dirty="0" err="1"/>
              <a:t>Pholisïau</a:t>
            </a:r>
            <a:r>
              <a:rPr lang="en-GB" sz="1500" dirty="0"/>
              <a:t> </a:t>
            </a:r>
            <a:r>
              <a:rPr lang="en-GB" sz="1500" dirty="0" err="1"/>
              <a:t>Cyhoeddus</a:t>
            </a:r>
            <a:r>
              <a:rPr lang="en-GB" sz="1500" dirty="0"/>
              <a:t> o </a:t>
            </a:r>
            <a:r>
              <a:rPr lang="en-GB" sz="1500" dirty="0" err="1"/>
              <a:t>Brifysgol</a:t>
            </a:r>
            <a:r>
              <a:rPr lang="en-GB" sz="1500" dirty="0"/>
              <a:t> </a:t>
            </a:r>
            <a:r>
              <a:rPr lang="en-GB" sz="1500" dirty="0" err="1"/>
              <a:t>Caerdydd</a:t>
            </a:r>
            <a:r>
              <a:rPr lang="en-GB" sz="1500" dirty="0"/>
              <a:t>, ac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hyn</a:t>
            </a:r>
            <a:r>
              <a:rPr lang="en-GB" sz="1500" dirty="0"/>
              <a:t> o </a:t>
            </a:r>
            <a:r>
              <a:rPr lang="en-GB" sz="1500" dirty="0" err="1"/>
              <a:t>bryd</a:t>
            </a:r>
            <a:r>
              <a:rPr lang="en-GB" sz="1500" dirty="0"/>
              <a:t> </a:t>
            </a:r>
            <a:r>
              <a:rPr lang="en-GB" sz="1500" dirty="0" err="1"/>
              <a:t>mae</a:t>
            </a:r>
            <a:r>
              <a:rPr lang="en-GB" sz="1500" dirty="0"/>
              <a:t>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secondiad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</a:t>
            </a:r>
            <a:r>
              <a:rPr lang="en-GB" sz="1500" dirty="0" err="1"/>
              <a:t>Lywodraeth</a:t>
            </a:r>
            <a:r>
              <a:rPr lang="en-GB" sz="1500" dirty="0"/>
              <a:t> Cymru o Iechyd </a:t>
            </a:r>
            <a:r>
              <a:rPr lang="en-GB" sz="1500" dirty="0" err="1"/>
              <a:t>Cyhoeddus</a:t>
            </a:r>
            <a:r>
              <a:rPr lang="en-GB" sz="1500" dirty="0"/>
              <a:t> Cymru, </a:t>
            </a:r>
            <a:r>
              <a:rPr lang="en-GB" sz="1500" dirty="0" err="1"/>
              <a:t>lle</a:t>
            </a:r>
            <a:r>
              <a:rPr lang="en-GB" sz="1500" dirty="0"/>
              <a:t> </a:t>
            </a:r>
            <a:r>
              <a:rPr lang="en-GB" sz="1500" dirty="0" err="1"/>
              <a:t>bu’n</a:t>
            </a:r>
            <a:r>
              <a:rPr lang="en-GB" sz="1500" dirty="0"/>
              <a:t> </a:t>
            </a:r>
            <a:r>
              <a:rPr lang="en-GB" sz="1500" dirty="0" err="1"/>
              <a:t>gweithio</a:t>
            </a:r>
            <a:r>
              <a:rPr lang="en-GB" sz="1500" dirty="0"/>
              <a:t> </a:t>
            </a:r>
            <a:r>
              <a:rPr lang="en-GB" sz="1500" dirty="0" err="1"/>
              <a:t>rhwng</a:t>
            </a:r>
            <a:r>
              <a:rPr lang="en-GB" sz="1500" dirty="0"/>
              <a:t> </a:t>
            </a:r>
            <a:r>
              <a:rPr lang="en-GB" sz="1500" dirty="0" err="1"/>
              <a:t>Rhagfyr</a:t>
            </a:r>
            <a:r>
              <a:rPr lang="en-GB" sz="1500" dirty="0"/>
              <a:t> 2009 ac </a:t>
            </a:r>
            <a:r>
              <a:rPr lang="en-GB" sz="1500" dirty="0" err="1"/>
              <a:t>Ionawr</a:t>
            </a:r>
            <a:r>
              <a:rPr lang="en-GB" sz="1500" dirty="0"/>
              <a:t> 2022, </a:t>
            </a:r>
            <a:r>
              <a:rPr lang="en-GB" sz="1500" dirty="0" err="1"/>
              <a:t>yn</a:t>
            </a:r>
            <a:r>
              <a:rPr lang="en-GB" sz="1500" dirty="0"/>
              <a:t> </a:t>
            </a:r>
            <a:r>
              <a:rPr lang="en-GB" sz="1500" dirty="0" err="1"/>
              <a:t>ddiweddarach</a:t>
            </a:r>
            <a:r>
              <a:rPr lang="en-GB" sz="1500" dirty="0"/>
              <a:t> </a:t>
            </a:r>
            <a:r>
              <a:rPr lang="en-GB" sz="1500" dirty="0" err="1"/>
              <a:t>fel</a:t>
            </a:r>
            <a:r>
              <a:rPr lang="en-GB" sz="1500" dirty="0"/>
              <a:t> </a:t>
            </a:r>
            <a:r>
              <a:rPr lang="en-GB" sz="1500" dirty="0" err="1"/>
              <a:t>Uwch-swyddog</a:t>
            </a:r>
            <a:r>
              <a:rPr lang="en-GB" sz="1500" dirty="0"/>
              <a:t> Polisi.</a:t>
            </a:r>
          </a:p>
          <a:p>
            <a:pPr algn="just">
              <a:spcAft>
                <a:spcPts val="300"/>
              </a:spcAft>
            </a:pPr>
            <a:r>
              <a:rPr lang="en-GB" sz="1500" dirty="0" err="1"/>
              <a:t>Roedd</a:t>
            </a:r>
            <a:r>
              <a:rPr lang="en-GB" sz="1500" dirty="0"/>
              <a:t> </a:t>
            </a:r>
            <a:r>
              <a:rPr lang="en-GB" sz="1500" dirty="0" err="1"/>
              <a:t>ei</a:t>
            </a:r>
            <a:r>
              <a:rPr lang="en-GB" sz="1500" dirty="0"/>
              <a:t> </a:t>
            </a:r>
            <a:r>
              <a:rPr lang="en-GB" sz="1500" dirty="0" err="1"/>
              <a:t>adroddiad</a:t>
            </a:r>
            <a:r>
              <a:rPr lang="en-GB" sz="1500" dirty="0"/>
              <a:t> </a:t>
            </a:r>
            <a:r>
              <a:rPr lang="en-GB" sz="1500" dirty="0" err="1"/>
              <a:t>dylanwadol</a:t>
            </a:r>
            <a:r>
              <a:rPr lang="en-GB" sz="1500" dirty="0"/>
              <a:t> 2021 </a:t>
            </a:r>
            <a:r>
              <a:rPr lang="en-GB" sz="1500" dirty="0" err="1"/>
              <a:t>gan</a:t>
            </a:r>
            <a:r>
              <a:rPr lang="en-GB" sz="1500" dirty="0"/>
              <a:t> Iechyd </a:t>
            </a:r>
            <a:r>
              <a:rPr lang="en-GB" sz="1500" dirty="0" err="1"/>
              <a:t>Cyhoeddus</a:t>
            </a:r>
            <a:r>
              <a:rPr lang="en-GB" sz="1500" dirty="0"/>
              <a:t> Cymru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Incwm</a:t>
            </a:r>
            <a:r>
              <a:rPr lang="en-GB" sz="1500" dirty="0"/>
              <a:t> </a:t>
            </a:r>
            <a:r>
              <a:rPr lang="en-GB" sz="1500" dirty="0" err="1"/>
              <a:t>Sylfaenol</a:t>
            </a:r>
            <a:r>
              <a:rPr lang="en-GB" sz="1500" dirty="0"/>
              <a:t>, Iechyd a </a:t>
            </a:r>
            <a:r>
              <a:rPr lang="en-GB" sz="1500" dirty="0" err="1"/>
              <a:t>Chymru</a:t>
            </a:r>
            <a:r>
              <a:rPr lang="en-GB" sz="1500" dirty="0"/>
              <a:t> </a:t>
            </a:r>
            <a:r>
              <a:rPr lang="en-GB" sz="1500" dirty="0" err="1"/>
              <a:t>yn</a:t>
            </a:r>
            <a:r>
              <a:rPr lang="en-GB" sz="1500" dirty="0"/>
              <a:t> </a:t>
            </a:r>
            <a:r>
              <a:rPr lang="en-GB" sz="1500" dirty="0" err="1"/>
              <a:t>gynnyrch</a:t>
            </a:r>
            <a:r>
              <a:rPr lang="en-GB" sz="1500" dirty="0"/>
              <a:t> </a:t>
            </a:r>
            <a:r>
              <a:rPr lang="en-GB" sz="1500" dirty="0" err="1"/>
              <a:t>diddordeb</a:t>
            </a:r>
            <a:r>
              <a:rPr lang="en-GB" sz="1500" dirty="0"/>
              <a:t> </a:t>
            </a:r>
            <a:r>
              <a:rPr lang="en-GB" sz="1500" dirty="0" err="1"/>
              <a:t>helaeth</a:t>
            </a:r>
            <a:r>
              <a:rPr lang="en-GB" sz="1500" dirty="0"/>
              <a:t> </a:t>
            </a:r>
            <a:r>
              <a:rPr lang="en-GB" sz="1500" dirty="0" err="1"/>
              <a:t>yn</a:t>
            </a:r>
            <a:r>
              <a:rPr lang="en-GB" sz="1500" dirty="0"/>
              <a:t> y </a:t>
            </a:r>
            <a:r>
              <a:rPr lang="en-GB" sz="1500" dirty="0" err="1"/>
              <a:t>pwnc</a:t>
            </a:r>
            <a:r>
              <a:rPr lang="en-GB" sz="1500" dirty="0"/>
              <a:t>, ac </a:t>
            </a:r>
            <a:r>
              <a:rPr lang="en-GB" sz="1500" dirty="0" err="1"/>
              <a:t>mae</a:t>
            </a:r>
            <a:r>
              <a:rPr lang="en-GB" sz="1500" dirty="0"/>
              <a:t> </a:t>
            </a:r>
            <a:r>
              <a:rPr lang="en-GB" sz="1500" dirty="0" err="1"/>
              <a:t>wedi</a:t>
            </a:r>
            <a:r>
              <a:rPr lang="en-GB" sz="1500" dirty="0"/>
              <a:t> </a:t>
            </a:r>
            <a:r>
              <a:rPr lang="en-GB" sz="1500" dirty="0" err="1"/>
              <a:t>cyflwyno</a:t>
            </a:r>
            <a:r>
              <a:rPr lang="en-GB" sz="1500" dirty="0"/>
              <a:t> </a:t>
            </a:r>
            <a:r>
              <a:rPr lang="en-GB" sz="1500" dirty="0" err="1"/>
              <a:t>ar</a:t>
            </a:r>
            <a:r>
              <a:rPr lang="en-GB" sz="1500" dirty="0"/>
              <a:t> y </a:t>
            </a:r>
            <a:r>
              <a:rPr lang="en-GB" sz="1500" dirty="0" err="1"/>
              <a:t>pwnc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</a:t>
            </a:r>
            <a:r>
              <a:rPr lang="en-GB" sz="1500" dirty="0" err="1"/>
              <a:t>amrywiaeth</a:t>
            </a:r>
            <a:r>
              <a:rPr lang="en-GB" sz="1500" dirty="0"/>
              <a:t> o </a:t>
            </a:r>
            <a:r>
              <a:rPr lang="en-GB" sz="1500" dirty="0" err="1"/>
              <a:t>sefydliadau</a:t>
            </a:r>
            <a:r>
              <a:rPr lang="en-GB" sz="1500" dirty="0"/>
              <a:t>, </a:t>
            </a:r>
            <a:r>
              <a:rPr lang="en-GB" sz="1500" dirty="0" err="1"/>
              <a:t>gan</a:t>
            </a:r>
            <a:r>
              <a:rPr lang="en-GB" sz="1500" dirty="0"/>
              <a:t> </a:t>
            </a:r>
            <a:r>
              <a:rPr lang="en-GB" sz="1500" dirty="0" err="1"/>
              <a:t>gynnwys</a:t>
            </a:r>
            <a:r>
              <a:rPr lang="en-GB" sz="1500" dirty="0"/>
              <a:t> y </a:t>
            </a:r>
            <a:r>
              <a:rPr lang="en-GB" sz="1500" dirty="0" err="1"/>
              <a:t>Gymdeithas</a:t>
            </a:r>
            <a:r>
              <a:rPr lang="en-GB" sz="1500" dirty="0"/>
              <a:t> </a:t>
            </a:r>
            <a:r>
              <a:rPr lang="en-GB" sz="1500" dirty="0" err="1"/>
              <a:t>Astudiaethau</a:t>
            </a:r>
            <a:r>
              <a:rPr lang="en-GB" sz="1500" dirty="0"/>
              <a:t> </a:t>
            </a:r>
            <a:r>
              <a:rPr lang="en-GB" sz="1500" dirty="0" err="1"/>
              <a:t>Gwleidyddol</a:t>
            </a:r>
            <a:r>
              <a:rPr lang="en-GB" sz="1500" dirty="0"/>
              <a:t> a </a:t>
            </a:r>
            <a:r>
              <a:rPr lang="en-GB" sz="1500" dirty="0" err="1"/>
              <a:t>Chyngres</a:t>
            </a:r>
            <a:r>
              <a:rPr lang="en-GB" sz="1500" dirty="0"/>
              <a:t> </a:t>
            </a:r>
            <a:r>
              <a:rPr lang="en-GB" sz="1500" dirty="0" err="1"/>
              <a:t>Incwm</a:t>
            </a:r>
            <a:r>
              <a:rPr lang="en-GB" sz="1500" dirty="0"/>
              <a:t> </a:t>
            </a:r>
            <a:r>
              <a:rPr lang="en-GB" sz="1500" dirty="0" err="1"/>
              <a:t>Sylfaenol</a:t>
            </a:r>
            <a:r>
              <a:rPr lang="en-GB" sz="1500" dirty="0"/>
              <a:t> y </a:t>
            </a:r>
            <a:r>
              <a:rPr lang="en-GB" sz="1500" dirty="0" err="1"/>
              <a:t>Byd</a:t>
            </a:r>
            <a:r>
              <a:rPr lang="en-GB" sz="1500" dirty="0"/>
              <a:t>.</a:t>
            </a:r>
          </a:p>
          <a:p>
            <a:pPr algn="just">
              <a:spcAft>
                <a:spcPts val="300"/>
              </a:spcAft>
            </a:pP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wahân</a:t>
            </a:r>
            <a:r>
              <a:rPr lang="en-GB" sz="1500" dirty="0"/>
              <a:t> </a:t>
            </a:r>
            <a:r>
              <a:rPr lang="en-GB" sz="1500" dirty="0" err="1"/>
              <a:t>i’w</a:t>
            </a:r>
            <a:r>
              <a:rPr lang="en-GB" sz="1500" dirty="0"/>
              <a:t> </a:t>
            </a:r>
            <a:r>
              <a:rPr lang="en-GB" sz="1500" dirty="0" err="1"/>
              <a:t>rôl</a:t>
            </a:r>
            <a:r>
              <a:rPr lang="en-GB" sz="1500" dirty="0"/>
              <a:t> </a:t>
            </a:r>
            <a:r>
              <a:rPr lang="en-GB" sz="1500" dirty="0" err="1"/>
              <a:t>yn</a:t>
            </a:r>
            <a:r>
              <a:rPr lang="en-GB" sz="1500" dirty="0"/>
              <a:t> </a:t>
            </a:r>
            <a:r>
              <a:rPr lang="en-GB" sz="1500" dirty="0" err="1"/>
              <a:t>llywio</a:t>
            </a:r>
            <a:r>
              <a:rPr lang="en-GB" sz="1500" dirty="0"/>
              <a:t> </a:t>
            </a:r>
            <a:r>
              <a:rPr lang="en-GB" sz="1500" dirty="0" err="1"/>
              <a:t>polisi</a:t>
            </a:r>
            <a:r>
              <a:rPr lang="en-GB" sz="1500" dirty="0"/>
              <a:t> </a:t>
            </a:r>
            <a:r>
              <a:rPr lang="en-GB" sz="1500" dirty="0" err="1"/>
              <a:t>incwm</a:t>
            </a:r>
            <a:r>
              <a:rPr lang="en-GB" sz="1500" dirty="0"/>
              <a:t> </a:t>
            </a:r>
            <a:r>
              <a:rPr lang="en-GB" sz="1500" dirty="0" err="1"/>
              <a:t>sylfaenol</a:t>
            </a:r>
            <a:r>
              <a:rPr lang="en-GB" sz="1500" dirty="0"/>
              <a:t>, </a:t>
            </a:r>
            <a:r>
              <a:rPr lang="en-GB" sz="1500" dirty="0" err="1"/>
              <a:t>mae</a:t>
            </a:r>
            <a:r>
              <a:rPr lang="en-GB" sz="1500" dirty="0"/>
              <a:t> Adam </a:t>
            </a:r>
            <a:r>
              <a:rPr lang="en-GB" sz="1500" dirty="0" err="1"/>
              <a:t>wedi</a:t>
            </a:r>
            <a:r>
              <a:rPr lang="en-GB" sz="1500" dirty="0"/>
              <a:t> </a:t>
            </a:r>
            <a:r>
              <a:rPr lang="en-GB" sz="1500" dirty="0" err="1"/>
              <a:t>gwneud</a:t>
            </a:r>
            <a:r>
              <a:rPr lang="en-GB" sz="1500" dirty="0"/>
              <a:t> </a:t>
            </a:r>
            <a:r>
              <a:rPr lang="en-GB" sz="1500" dirty="0" err="1"/>
              <a:t>gwaith</a:t>
            </a:r>
            <a:r>
              <a:rPr lang="en-GB" sz="1500" dirty="0"/>
              <a:t> </a:t>
            </a:r>
            <a:r>
              <a:rPr lang="en-GB" sz="1500" dirty="0" err="1"/>
              <a:t>polisi</a:t>
            </a:r>
            <a:r>
              <a:rPr lang="en-GB" sz="1500" dirty="0"/>
              <a:t>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amrywiaeth</a:t>
            </a:r>
            <a:r>
              <a:rPr lang="en-GB" sz="1500" dirty="0"/>
              <a:t> o </a:t>
            </a:r>
            <a:r>
              <a:rPr lang="en-GB" sz="1500" dirty="0" err="1"/>
              <a:t>bynciau</a:t>
            </a:r>
            <a:r>
              <a:rPr lang="en-GB" sz="1500" dirty="0"/>
              <a:t> iechyd y </a:t>
            </a:r>
            <a:r>
              <a:rPr lang="en-GB" sz="1500" dirty="0" err="1"/>
              <a:t>cyhoedd</a:t>
            </a:r>
            <a:r>
              <a:rPr lang="en-GB" sz="1500" dirty="0"/>
              <a:t>, </a:t>
            </a:r>
            <a:r>
              <a:rPr lang="en-GB" sz="1500" dirty="0" err="1"/>
              <a:t>yn</a:t>
            </a:r>
            <a:r>
              <a:rPr lang="en-GB" sz="1500" dirty="0"/>
              <a:t> </a:t>
            </a:r>
            <a:r>
              <a:rPr lang="en-GB" sz="1500" dirty="0" err="1"/>
              <a:t>fwyaf</a:t>
            </a:r>
            <a:r>
              <a:rPr lang="en-GB" sz="1500" dirty="0"/>
              <a:t> </a:t>
            </a:r>
            <a:r>
              <a:rPr lang="en-GB" sz="1500" dirty="0" err="1"/>
              <a:t>nodedig</a:t>
            </a:r>
            <a:r>
              <a:rPr lang="en-GB" sz="1500" dirty="0"/>
              <a:t> iechyd </a:t>
            </a:r>
            <a:r>
              <a:rPr lang="en-GB" sz="1500" dirty="0" err="1"/>
              <a:t>rhywiol</a:t>
            </a:r>
            <a:r>
              <a:rPr lang="en-GB" sz="1500" dirty="0"/>
              <a:t>, HIV a </a:t>
            </a:r>
            <a:r>
              <a:rPr lang="en-GB" sz="1500" dirty="0" err="1"/>
              <a:t>pholisi</a:t>
            </a:r>
            <a:r>
              <a:rPr lang="en-GB" sz="1500" dirty="0"/>
              <a:t> iechyd y </a:t>
            </a:r>
            <a:r>
              <a:rPr lang="en-GB" sz="1500" dirty="0" err="1"/>
              <a:t>cyhoedd</a:t>
            </a:r>
            <a:r>
              <a:rPr lang="en-GB" sz="1500" dirty="0"/>
              <a:t>, </a:t>
            </a:r>
            <a:r>
              <a:rPr lang="en-GB" sz="1500" dirty="0" err="1"/>
              <a:t>megis</a:t>
            </a:r>
            <a:r>
              <a:rPr lang="en-GB" sz="1500" dirty="0"/>
              <a:t> </a:t>
            </a:r>
            <a:r>
              <a:rPr lang="en-GB" sz="1500" dirty="0" err="1"/>
              <a:t>cyd-arwain</a:t>
            </a:r>
            <a:r>
              <a:rPr lang="en-GB" sz="1500" dirty="0"/>
              <a:t> </a:t>
            </a:r>
            <a:r>
              <a:rPr lang="en-GB" sz="1500" dirty="0" err="1"/>
              <a:t>yr</a:t>
            </a:r>
            <a:r>
              <a:rPr lang="en-GB" sz="1500" dirty="0"/>
              <a:t> </a:t>
            </a:r>
            <a:r>
              <a:rPr lang="en-GB" sz="1500" dirty="0" err="1"/>
              <a:t>adolygiad</a:t>
            </a:r>
            <a:r>
              <a:rPr lang="en-GB" sz="1500" dirty="0"/>
              <a:t> </a:t>
            </a:r>
            <a:r>
              <a:rPr lang="en-GB" sz="1500" dirty="0" err="1"/>
              <a:t>annibynnol</a:t>
            </a:r>
            <a:r>
              <a:rPr lang="en-GB" sz="1500" dirty="0"/>
              <a:t> o iechyd </a:t>
            </a:r>
            <a:r>
              <a:rPr lang="en-GB" sz="1500" dirty="0" err="1"/>
              <a:t>rhywiol</a:t>
            </a:r>
            <a:r>
              <a:rPr lang="en-GB" sz="1500" dirty="0"/>
              <a:t> </a:t>
            </a:r>
            <a:r>
              <a:rPr lang="en-GB" sz="1500" dirty="0" err="1"/>
              <a:t>yng</a:t>
            </a:r>
            <a:r>
              <a:rPr lang="en-GB" sz="1500" dirty="0"/>
              <a:t> </a:t>
            </a:r>
            <a:r>
              <a:rPr lang="en-GB" sz="1500" dirty="0" err="1"/>
              <a:t>Nghymru</a:t>
            </a:r>
            <a:r>
              <a:rPr lang="en-GB" sz="1500" dirty="0"/>
              <a:t> a </a:t>
            </a:r>
            <a:r>
              <a:rPr lang="en-GB" sz="1500" dirty="0" err="1"/>
              <a:t>llywio</a:t>
            </a:r>
            <a:r>
              <a:rPr lang="en-GB" sz="1500" dirty="0"/>
              <a:t> </a:t>
            </a:r>
            <a:r>
              <a:rPr lang="en-GB" sz="1500" dirty="0" err="1"/>
              <a:t>gwaith</a:t>
            </a:r>
            <a:r>
              <a:rPr lang="en-GB" sz="1500" dirty="0"/>
              <a:t> </a:t>
            </a:r>
            <a:r>
              <a:rPr lang="en-GB" sz="1500" dirty="0" err="1"/>
              <a:t>polisi</a:t>
            </a:r>
            <a:r>
              <a:rPr lang="en-GB" sz="1500" dirty="0"/>
              <a:t> </a:t>
            </a:r>
            <a:r>
              <a:rPr lang="en-GB" sz="1500" dirty="0" err="1"/>
              <a:t>gweithredu</a:t>
            </a:r>
            <a:r>
              <a:rPr lang="en-GB" sz="1500" dirty="0"/>
              <a:t> </a:t>
            </a:r>
            <a:r>
              <a:rPr lang="en-GB" sz="1500" dirty="0" err="1"/>
              <a:t>proffylacsis</a:t>
            </a:r>
            <a:r>
              <a:rPr lang="en-GB" sz="1500" dirty="0"/>
              <a:t> </a:t>
            </a:r>
            <a:r>
              <a:rPr lang="en-GB" sz="1500" dirty="0" err="1"/>
              <a:t>cyn-gysylltiad</a:t>
            </a:r>
            <a:r>
              <a:rPr lang="en-GB" sz="1500" dirty="0"/>
              <a:t> </a:t>
            </a:r>
            <a:r>
              <a:rPr lang="en-GB" sz="1500" dirty="0" err="1"/>
              <a:t>ar</a:t>
            </a:r>
            <a:r>
              <a:rPr lang="en-GB" sz="1500" dirty="0"/>
              <a:t> </a:t>
            </a:r>
            <a:r>
              <a:rPr lang="en-GB" sz="1500" dirty="0" err="1"/>
              <a:t>gyfer</a:t>
            </a:r>
            <a:r>
              <a:rPr lang="en-GB" sz="1500" dirty="0"/>
              <a:t> </a:t>
            </a:r>
            <a:r>
              <a:rPr lang="en-GB" sz="1500" dirty="0" err="1"/>
              <a:t>atal</a:t>
            </a:r>
            <a:r>
              <a:rPr lang="en-GB" sz="1500" dirty="0"/>
              <a:t> HIV </a:t>
            </a:r>
            <a:r>
              <a:rPr lang="en-GB" sz="1500" dirty="0" err="1"/>
              <a:t>yng</a:t>
            </a:r>
            <a:r>
              <a:rPr lang="en-GB" sz="1500" dirty="0"/>
              <a:t> </a:t>
            </a:r>
            <a:r>
              <a:rPr lang="en-GB" sz="1500" dirty="0" err="1"/>
              <a:t>Nghymru</a:t>
            </a:r>
            <a:r>
              <a:rPr lang="en-GB" sz="1500" dirty="0"/>
              <a:t>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A903-5727-9F2F-1AFF-F16DC218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48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FCDF-2F24-819E-FD14-E25ACC6E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Bywgraffiad</a:t>
            </a:r>
            <a:r>
              <a:rPr lang="en-GB" dirty="0"/>
              <a:t> y </a:t>
            </a:r>
            <a:r>
              <a:rPr lang="en-GB" dirty="0" err="1"/>
              <a:t>siaradwr</a:t>
            </a:r>
            <a:r>
              <a:rPr lang="en-GB" dirty="0"/>
              <a:t>: Launa Anderson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D9D3-8011-6F20-4C7D-263D21D2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861852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dilyn</a:t>
            </a:r>
            <a:r>
              <a:rPr lang="en-GB" sz="1400" dirty="0"/>
              <a:t> </a:t>
            </a:r>
            <a:r>
              <a:rPr lang="en-GB" sz="1400" dirty="0" err="1"/>
              <a:t>gradd</a:t>
            </a:r>
            <a:r>
              <a:rPr lang="en-GB" sz="1400" dirty="0"/>
              <a:t> BSc ac MSc </a:t>
            </a:r>
            <a:r>
              <a:rPr lang="en-GB" sz="1400" dirty="0" err="1"/>
              <a:t>mewn</a:t>
            </a:r>
            <a:r>
              <a:rPr lang="en-GB" sz="1400" dirty="0"/>
              <a:t> </a:t>
            </a:r>
            <a:r>
              <a:rPr lang="en-GB" sz="1400" dirty="0" err="1"/>
              <a:t>Seicoleg</a:t>
            </a:r>
            <a:r>
              <a:rPr lang="en-GB" sz="1400" dirty="0"/>
              <a:t>, </a:t>
            </a:r>
            <a:r>
              <a:rPr lang="en-GB" sz="1400" dirty="0" err="1"/>
              <a:t>mae</a:t>
            </a:r>
            <a:r>
              <a:rPr lang="en-GB" sz="1400" dirty="0"/>
              <a:t> </a:t>
            </a:r>
            <a:r>
              <a:rPr lang="en-GB" sz="1400" b="1" dirty="0"/>
              <a:t>Launa Anderson</a:t>
            </a:r>
            <a:r>
              <a:rPr lang="en-GB" sz="1400" dirty="0"/>
              <a:t>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gweithio</a:t>
            </a:r>
            <a:r>
              <a:rPr lang="en-GB" sz="1400" dirty="0"/>
              <a:t> </a:t>
            </a:r>
            <a:r>
              <a:rPr lang="en-GB" sz="1400" dirty="0" err="1"/>
              <a:t>fel</a:t>
            </a:r>
            <a:r>
              <a:rPr lang="en-GB" sz="1400" dirty="0"/>
              <a:t> </a:t>
            </a:r>
            <a:r>
              <a:rPr lang="en-GB" sz="1400" dirty="0" err="1"/>
              <a:t>Ymchwilydd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 y </a:t>
            </a:r>
            <a:r>
              <a:rPr lang="en-GB" sz="1400" dirty="0" err="1"/>
              <a:t>Llywodraeth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Llywodraeth</a:t>
            </a:r>
            <a:r>
              <a:rPr lang="en-GB" sz="1400" dirty="0"/>
              <a:t> Cymru </a:t>
            </a:r>
            <a:r>
              <a:rPr lang="en-GB" sz="1400" dirty="0" err="1"/>
              <a:t>ers</a:t>
            </a:r>
            <a:r>
              <a:rPr lang="en-GB" sz="1400" dirty="0"/>
              <a:t> </a:t>
            </a:r>
            <a:r>
              <a:rPr lang="en-GB" sz="1400" dirty="0" err="1"/>
              <a:t>dros</a:t>
            </a:r>
            <a:r>
              <a:rPr lang="en-GB" sz="1400" dirty="0"/>
              <a:t> </a:t>
            </a:r>
            <a:r>
              <a:rPr lang="en-GB" sz="1400" dirty="0" err="1"/>
              <a:t>ugain</a:t>
            </a:r>
            <a:r>
              <a:rPr lang="en-GB" sz="1400" dirty="0"/>
              <a:t> </a:t>
            </a:r>
            <a:r>
              <a:rPr lang="en-GB" sz="1400" dirty="0" err="1"/>
              <a:t>mlynedd</a:t>
            </a:r>
            <a:r>
              <a:rPr lang="en-GB" sz="1400" dirty="0"/>
              <a:t>. Hi </a:t>
            </a:r>
            <a:r>
              <a:rPr lang="en-GB" sz="1400" dirty="0" err="1"/>
              <a:t>yw</a:t>
            </a:r>
            <a:r>
              <a:rPr lang="en-GB" sz="1400" dirty="0"/>
              <a:t> </a:t>
            </a:r>
            <a:r>
              <a:rPr lang="en-GB" sz="1400" dirty="0" err="1"/>
              <a:t>pennaeth</a:t>
            </a:r>
            <a:r>
              <a:rPr lang="en-GB" sz="1400" dirty="0"/>
              <a:t> y </a:t>
            </a:r>
            <a:r>
              <a:rPr lang="en-GB" sz="1400" dirty="0" err="1"/>
              <a:t>tîm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Gymdeithasol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Is-</a:t>
            </a:r>
            <a:r>
              <a:rPr lang="en-GB" sz="1400" dirty="0" err="1"/>
              <a:t>adran</a:t>
            </a:r>
            <a:r>
              <a:rPr lang="en-GB" sz="1400" dirty="0"/>
              <a:t> </a:t>
            </a:r>
            <a:r>
              <a:rPr lang="en-GB" sz="1400" dirty="0" err="1"/>
              <a:t>Cydraddoldeb</a:t>
            </a:r>
            <a:r>
              <a:rPr lang="en-GB" sz="1400" dirty="0"/>
              <a:t>, </a:t>
            </a:r>
            <a:r>
              <a:rPr lang="en-GB" sz="1400" dirty="0" err="1"/>
              <a:t>Tlodi</a:t>
            </a:r>
            <a:r>
              <a:rPr lang="en-GB" sz="1400" dirty="0"/>
              <a:t> a </a:t>
            </a:r>
            <a:r>
              <a:rPr lang="en-GB" sz="1400" dirty="0" err="1"/>
              <a:t>Thystiolaeth</a:t>
            </a:r>
            <a:r>
              <a:rPr lang="en-GB" sz="1400" dirty="0"/>
              <a:t> a </a:t>
            </a:r>
            <a:r>
              <a:rPr lang="en-GB" sz="1400" dirty="0" err="1"/>
              <a:t>Chefnogaeth</a:t>
            </a:r>
            <a:r>
              <a:rPr lang="en-GB" sz="1400" dirty="0"/>
              <a:t> Plant </a:t>
            </a:r>
            <a:r>
              <a:rPr lang="en-GB" sz="1400" dirty="0" err="1"/>
              <a:t>gyda</a:t>
            </a:r>
            <a:r>
              <a:rPr lang="en-GB" sz="1400" dirty="0"/>
              <a:t> </a:t>
            </a:r>
            <a:r>
              <a:rPr lang="en-GB" sz="1400" dirty="0" err="1"/>
              <a:t>chyfrifoldeb</a:t>
            </a:r>
            <a:r>
              <a:rPr lang="en-GB" sz="1400" dirty="0"/>
              <a:t> am </a:t>
            </a:r>
            <a:r>
              <a:rPr lang="en-GB" sz="1400" dirty="0" err="1"/>
              <a:t>gefnogi</a:t>
            </a:r>
            <a:r>
              <a:rPr lang="en-GB" sz="1400" dirty="0"/>
              <a:t> </a:t>
            </a:r>
            <a:r>
              <a:rPr lang="en-GB" sz="1400" dirty="0" err="1"/>
              <a:t>cydweithwyr</a:t>
            </a:r>
            <a:r>
              <a:rPr lang="en-GB" sz="1400" dirty="0"/>
              <a:t> </a:t>
            </a:r>
            <a:r>
              <a:rPr lang="en-GB" sz="1400" dirty="0" err="1"/>
              <a:t>polisi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draws </a:t>
            </a:r>
            <a:r>
              <a:rPr lang="en-GB" sz="1400" dirty="0" err="1"/>
              <a:t>Cymunedau</a:t>
            </a:r>
            <a:r>
              <a:rPr lang="en-GB" sz="1400" dirty="0"/>
              <a:t> a </a:t>
            </a:r>
            <a:r>
              <a:rPr lang="en-GB" sz="1400" dirty="0" err="1"/>
              <a:t>Threchu</a:t>
            </a:r>
            <a:r>
              <a:rPr lang="en-GB" sz="1400" dirty="0"/>
              <a:t> </a:t>
            </a:r>
            <a:r>
              <a:rPr lang="en-GB" sz="1400" dirty="0" err="1"/>
              <a:t>Tlodi</a:t>
            </a:r>
            <a:r>
              <a:rPr lang="en-GB" sz="1400" dirty="0"/>
              <a:t> </a:t>
            </a:r>
            <a:r>
              <a:rPr lang="en-GB" sz="1400" dirty="0" err="1"/>
              <a:t>gyda'u</a:t>
            </a:r>
            <a:r>
              <a:rPr lang="en-GB" sz="1400" dirty="0"/>
              <a:t> </a:t>
            </a:r>
            <a:r>
              <a:rPr lang="en-GB" sz="1400" dirty="0" err="1"/>
              <a:t>gofynion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a </a:t>
            </a:r>
            <a:r>
              <a:rPr lang="en-GB" sz="1400" dirty="0" err="1"/>
              <a:t>gwerthuso</a:t>
            </a:r>
            <a:r>
              <a:rPr lang="en-GB" sz="1400" dirty="0"/>
              <a:t>.  Mae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thîm</a:t>
            </a:r>
            <a:r>
              <a:rPr lang="en-GB" sz="1400" dirty="0"/>
              <a:t>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arwain</a:t>
            </a:r>
            <a:r>
              <a:rPr lang="en-GB" sz="1400" dirty="0"/>
              <a:t> y </a:t>
            </a:r>
            <a:r>
              <a:rPr lang="en-GB" sz="1400" dirty="0" err="1"/>
              <a:t>gwaith</a:t>
            </a:r>
            <a:r>
              <a:rPr lang="en-GB" sz="1400" dirty="0"/>
              <a:t> o </a:t>
            </a:r>
            <a:r>
              <a:rPr lang="en-GB" sz="1400" dirty="0" err="1"/>
              <a:t>gwmpasu</a:t>
            </a:r>
            <a:r>
              <a:rPr lang="en-GB" sz="1400" dirty="0"/>
              <a:t>, </a:t>
            </a:r>
            <a:r>
              <a:rPr lang="en-GB" sz="1400" dirty="0" err="1"/>
              <a:t>dylunio</a:t>
            </a:r>
            <a:r>
              <a:rPr lang="en-GB" sz="1400" dirty="0"/>
              <a:t>, </a:t>
            </a:r>
            <a:r>
              <a:rPr lang="en-GB" sz="1400" dirty="0" err="1"/>
              <a:t>comisiynu</a:t>
            </a:r>
            <a:r>
              <a:rPr lang="en-GB" sz="1400" dirty="0"/>
              <a:t> a </a:t>
            </a:r>
            <a:r>
              <a:rPr lang="en-GB" sz="1400" dirty="0" err="1"/>
              <a:t>rheoli</a:t>
            </a:r>
            <a:r>
              <a:rPr lang="en-GB" sz="1400" dirty="0"/>
              <a:t> </a:t>
            </a:r>
            <a:r>
              <a:rPr lang="en-GB" sz="1400" dirty="0" err="1"/>
              <a:t>prosiect</a:t>
            </a:r>
            <a:r>
              <a:rPr lang="en-GB" sz="1400" dirty="0"/>
              <a:t> y </a:t>
            </a:r>
            <a:r>
              <a:rPr lang="en-GB" sz="1400" dirty="0" err="1"/>
              <a:t>gwerthusiad</a:t>
            </a:r>
            <a:r>
              <a:rPr lang="en-GB" sz="1400" dirty="0"/>
              <a:t> </a:t>
            </a:r>
            <a:r>
              <a:rPr lang="en-GB" sz="1400" dirty="0" err="1"/>
              <a:t>o’r</a:t>
            </a:r>
            <a:r>
              <a:rPr lang="en-GB" sz="1400" dirty="0"/>
              <a:t> </a:t>
            </a:r>
            <a:r>
              <a:rPr lang="en-GB" sz="1400" dirty="0" err="1"/>
              <a:t>Cynllun</a:t>
            </a:r>
            <a:r>
              <a:rPr lang="en-GB" sz="1400" dirty="0"/>
              <a:t> </a:t>
            </a:r>
            <a:r>
              <a:rPr lang="en-GB" sz="1400" dirty="0" err="1"/>
              <a:t>Peilot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gyfer</a:t>
            </a:r>
            <a:r>
              <a:rPr lang="en-GB" sz="1400" dirty="0"/>
              <a:t> </a:t>
            </a:r>
            <a:r>
              <a:rPr lang="en-GB" sz="1400" dirty="0" err="1"/>
              <a:t>Pobl</a:t>
            </a:r>
            <a:r>
              <a:rPr lang="en-GB" sz="1400" dirty="0"/>
              <a:t> </a:t>
            </a:r>
            <a:r>
              <a:rPr lang="en-GB" sz="1400" dirty="0" err="1"/>
              <a:t>sy’n</a:t>
            </a:r>
            <a:r>
              <a:rPr lang="en-GB" sz="1400" dirty="0"/>
              <a:t> </a:t>
            </a:r>
            <a:r>
              <a:rPr lang="en-GB" sz="1400" dirty="0" err="1"/>
              <a:t>Gadael</a:t>
            </a:r>
            <a:r>
              <a:rPr lang="en-GB" sz="1400" dirty="0"/>
              <a:t> </a:t>
            </a:r>
            <a:r>
              <a:rPr lang="en-GB" sz="1400" dirty="0" err="1"/>
              <a:t>Gofal</a:t>
            </a:r>
            <a:r>
              <a:rPr lang="en-GB" sz="1400" dirty="0"/>
              <a:t> </a:t>
            </a:r>
            <a:r>
              <a:rPr lang="en-GB" sz="1400" dirty="0" err="1"/>
              <a:t>yng</a:t>
            </a:r>
            <a:r>
              <a:rPr lang="en-GB" sz="1400" dirty="0"/>
              <a:t> </a:t>
            </a:r>
            <a:r>
              <a:rPr lang="en-GB" sz="1400" dirty="0" err="1"/>
              <a:t>Nghymru</a:t>
            </a:r>
            <a:r>
              <a:rPr lang="en-GB" sz="1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A903-5727-9F2F-1AFF-F16DC218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87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Athro</a:t>
            </a:r>
            <a:r>
              <a:rPr lang="en-GB" sz="2400" dirty="0"/>
              <a:t> Sally Holland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Mae'r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Sally Holland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Gwaith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Mae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diddordebau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cynnwys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gwaith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theuluoedd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hawliau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plant,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chyfranogiad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ieuenctid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llunio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polisïau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chanolfan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Canolfan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Datblygiad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Gofal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 (CASCADE),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lle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gynnwys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cyhoedd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materion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cyhoeddus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Rhwng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2015 a 2022,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Athro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Holland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Gomisiynydd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 Cymru. Hi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Cyfarwyddwr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Cydraddoldeb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Amrywiaeth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Chynhwysiant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Ysgol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Gwyddorau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mae’n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Gynllun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Peilot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Incwm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Sylfaenol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Llywodraeth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Cymru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gyfer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Pobl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sy’n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Gadael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Gofal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ochr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ochr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â David Westlake.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6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Croeso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9F20CC-8691-F685-6F59-B50D8210E78B}"/>
              </a:ext>
            </a:extLst>
          </p:cNvPr>
          <p:cNvSpPr txBox="1">
            <a:spLocks/>
          </p:cNvSpPr>
          <p:nvPr/>
        </p:nvSpPr>
        <p:spPr>
          <a:xfrm>
            <a:off x="1006475" y="2384531"/>
            <a:ext cx="7814796" cy="1130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Poppins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3"/>
                </a:solidFill>
              </a:rPr>
              <a:t>Yr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Athro</a:t>
            </a:r>
            <a:r>
              <a:rPr lang="en-US" dirty="0">
                <a:solidFill>
                  <a:schemeClr val="accent3"/>
                </a:solidFill>
              </a:rPr>
              <a:t> Steve Martin, </a:t>
            </a:r>
            <a:r>
              <a:rPr lang="en-US" dirty="0" err="1">
                <a:solidFill>
                  <a:schemeClr val="accent3"/>
                </a:solidFill>
              </a:rPr>
              <a:t>Canolfan</a:t>
            </a:r>
            <a:r>
              <a:rPr lang="en-US" dirty="0">
                <a:solidFill>
                  <a:schemeClr val="accent3"/>
                </a:solidFill>
              </a:rPr>
              <a:t> Polisi </a:t>
            </a:r>
            <a:r>
              <a:rPr lang="en-US" dirty="0" err="1">
                <a:solidFill>
                  <a:schemeClr val="accent3"/>
                </a:solidFill>
              </a:rPr>
              <a:t>Cyhoeddus</a:t>
            </a:r>
            <a:r>
              <a:rPr lang="en-US" dirty="0">
                <a:solidFill>
                  <a:schemeClr val="accent3"/>
                </a:solidFill>
              </a:rPr>
              <a:t> Cymru</a:t>
            </a:r>
          </a:p>
        </p:txBody>
      </p:sp>
    </p:spTree>
    <p:extLst>
      <p:ext uri="{BB962C8B-B14F-4D97-AF65-F5344CB8AC3E}">
        <p14:creationId xmlns:p14="http://schemas.microsoft.com/office/powerpoint/2010/main" val="135710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David Westlake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David Westlake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Uwch-gymrawd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CASCADE,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Caerdydd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Mae’n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waith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theuluoedd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yrfa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wedi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cynnwys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ystod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eang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bynciau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gylch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Mae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gwaith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diweddar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David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wedi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cynnwys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ymyriadau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cymhleth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ddefnyddio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ystod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eang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ddulliau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fenter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bolisi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£10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miliwn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rhoi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gweithwyr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cymdeithasol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mewn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ysgolion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weithio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gyda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Chanolfan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Treialon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Caerdydd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Phrifysgol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Rhydychen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Mae’r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astudiaeth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dreial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hapsamplu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rheolyddedig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gyda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gwerthusiadau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prosesau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economaidd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mae’n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dilyn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astudiaeth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ddichonoldeb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gwblhawyd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ganddo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gynharach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eleni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un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pwnc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flaenorol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David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tîm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oedd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gweithio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fewn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gwasanaeth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amddiffyn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plant,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gyda'r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cylch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gorchwyl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ddarparu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adborth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arferion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llywio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gwelliannau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wasanaethau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49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Dr Miriam Laker-</a:t>
            </a:r>
            <a:r>
              <a:rPr lang="en-GB" sz="2400" dirty="0" err="1"/>
              <a:t>Oketta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marL="12700" indent="-12700" algn="just">
              <a:lnSpc>
                <a:spcPct val="120000"/>
              </a:lnSpc>
              <a:spcBef>
                <a:spcPts val="565"/>
              </a:spcBef>
            </a:pP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Dr Miriam Laker-</a:t>
            </a:r>
            <a:r>
              <a:rPr lang="en-GB" sz="14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Oketta</a:t>
            </a:r>
            <a:r>
              <a:rPr lang="en-GB" sz="14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Gyfarwyddwr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Byd-eang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GiveDirectly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Uwch-wyddonydd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Epidemiolegydd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gyda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ddegawd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brofiad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cynnal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Ymhlith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phrofiad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helaeth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darparu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goruchwyliaeth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gyfer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trwyadl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arbrofol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effeithiau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trosglwyddiadau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arian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parod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diamod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ymhlith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treial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hapsamplu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rheolyddedig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mwyaf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erioed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gyfer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incwm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sylfaenol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cyffredinol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sy'n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mynd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rhagddo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Kenya.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bryd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mae'n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goruchwylio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mwy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na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12 o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dreialon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hapsamplu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rheolyddedig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GiveDirectly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gydag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ymchwilwyr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blaenllaw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maes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 Mae hi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hefyd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arwain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gweithgareddau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monitro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gwerthuso'r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sefydliad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ac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cefnogi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ymdrechion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codi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arian</a:t>
            </a:r>
            <a:r>
              <a:rPr lang="en-GB" sz="1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.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1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Speaker biography: Hannah Webster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b="1" dirty="0"/>
              <a:t>Hannah Webster </a:t>
            </a:r>
            <a:r>
              <a:rPr lang="en-GB" sz="1400" dirty="0" err="1"/>
              <a:t>yw</a:t>
            </a:r>
            <a:r>
              <a:rPr lang="en-GB" sz="1400" dirty="0"/>
              <a:t> </a:t>
            </a:r>
            <a:r>
              <a:rPr lang="en-GB" sz="1400" dirty="0" err="1"/>
              <a:t>Pennaeth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RSA a </a:t>
            </a:r>
            <a:r>
              <a:rPr lang="en-GB" sz="1400" dirty="0" err="1"/>
              <a:t>chyn</a:t>
            </a:r>
            <a:r>
              <a:rPr lang="en-GB" sz="1400" dirty="0"/>
              <a:t> </a:t>
            </a:r>
            <a:r>
              <a:rPr lang="en-GB" sz="1400" dirty="0" err="1"/>
              <a:t>hynny</a:t>
            </a:r>
            <a:r>
              <a:rPr lang="en-GB" sz="1400" dirty="0"/>
              <a:t> </a:t>
            </a:r>
            <a:r>
              <a:rPr lang="en-GB" sz="1400" dirty="0" err="1"/>
              <a:t>bu'n</a:t>
            </a:r>
            <a:r>
              <a:rPr lang="en-GB" sz="1400" dirty="0"/>
              <a:t> </a:t>
            </a:r>
            <a:r>
              <a:rPr lang="en-GB" sz="1400" dirty="0" err="1"/>
              <a:t>cyd-arwain</a:t>
            </a:r>
            <a:r>
              <a:rPr lang="en-GB" sz="1400" dirty="0"/>
              <a:t> </a:t>
            </a:r>
            <a:r>
              <a:rPr lang="en-GB" sz="1400" dirty="0" err="1"/>
              <a:t>rhaglen</a:t>
            </a:r>
            <a:r>
              <a:rPr lang="en-GB" sz="1400" dirty="0"/>
              <a:t> </a:t>
            </a:r>
            <a:r>
              <a:rPr lang="en-GB" sz="1400" dirty="0" err="1"/>
              <a:t>Pobl</a:t>
            </a:r>
            <a:r>
              <a:rPr lang="en-GB" sz="1400" dirty="0"/>
              <a:t> a </a:t>
            </a:r>
            <a:r>
              <a:rPr lang="en-GB" sz="1400" dirty="0" err="1"/>
              <a:t>Lleoedd</a:t>
            </a:r>
            <a:r>
              <a:rPr lang="en-GB" sz="1400" dirty="0"/>
              <a:t> (People and Place) y </a:t>
            </a:r>
            <a:r>
              <a:rPr lang="en-GB" sz="1400" dirty="0" err="1"/>
              <a:t>sefydliad</a:t>
            </a:r>
            <a:r>
              <a:rPr lang="en-GB" sz="1400" dirty="0"/>
              <a:t>. Mae </a:t>
            </a:r>
            <a:r>
              <a:rPr lang="en-GB" sz="1400" dirty="0" err="1"/>
              <a:t>hi'n</a:t>
            </a:r>
            <a:r>
              <a:rPr lang="en-GB" sz="1400" dirty="0"/>
              <a:t> </a:t>
            </a:r>
            <a:r>
              <a:rPr lang="en-GB" sz="1400" dirty="0" err="1"/>
              <a:t>ymchwilydd</a:t>
            </a:r>
            <a:r>
              <a:rPr lang="en-GB" sz="1400" dirty="0"/>
              <a:t> </a:t>
            </a:r>
            <a:r>
              <a:rPr lang="en-GB" sz="1400" dirty="0" err="1"/>
              <a:t>meintiol</a:t>
            </a:r>
            <a:r>
              <a:rPr lang="en-GB" sz="1400" dirty="0"/>
              <a:t>, </a:t>
            </a:r>
            <a:r>
              <a:rPr lang="en-GB" sz="1400" dirty="0" err="1"/>
              <a:t>ansoddol</a:t>
            </a:r>
            <a:r>
              <a:rPr lang="en-GB" sz="1400" dirty="0"/>
              <a:t> a </a:t>
            </a:r>
            <a:r>
              <a:rPr lang="en-GB" sz="1400" dirty="0" err="1"/>
              <a:t>chyfranogol</a:t>
            </a:r>
            <a:r>
              <a:rPr lang="en-GB" sz="1400" dirty="0"/>
              <a:t> </a:t>
            </a:r>
            <a:r>
              <a:rPr lang="en-GB" sz="1400" dirty="0" err="1"/>
              <a:t>profiadol</a:t>
            </a:r>
            <a:r>
              <a:rPr lang="en-GB" sz="1400" dirty="0"/>
              <a:t> </a:t>
            </a:r>
            <a:r>
              <a:rPr lang="en-GB" sz="1400" dirty="0" err="1"/>
              <a:t>gyda</a:t>
            </a:r>
            <a:r>
              <a:rPr lang="en-GB" sz="1400" dirty="0"/>
              <a:t> </a:t>
            </a:r>
            <a:r>
              <a:rPr lang="en-GB" sz="1400" dirty="0" err="1"/>
              <a:t>ffocws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sicrwydd</a:t>
            </a:r>
            <a:r>
              <a:rPr lang="en-GB" sz="1400" dirty="0"/>
              <a:t> </a:t>
            </a:r>
            <a:r>
              <a:rPr lang="en-GB" sz="1400" dirty="0" err="1"/>
              <a:t>economaidd</a:t>
            </a:r>
            <a:r>
              <a:rPr lang="en-GB" sz="1400" dirty="0"/>
              <a:t>, </a:t>
            </a:r>
            <a:r>
              <a:rPr lang="en-GB" sz="1400" dirty="0" err="1"/>
              <a:t>lles</a:t>
            </a:r>
            <a:r>
              <a:rPr lang="en-GB" sz="1400" dirty="0"/>
              <a:t>, tai, ac </a:t>
            </a:r>
            <a:r>
              <a:rPr lang="en-GB" sz="1400" dirty="0" err="1"/>
              <a:t>eiriolaeth</a:t>
            </a:r>
            <a:r>
              <a:rPr lang="en-GB" sz="1400" dirty="0"/>
              <a:t> </a:t>
            </a:r>
            <a:r>
              <a:rPr lang="en-GB" sz="1400" dirty="0" err="1"/>
              <a:t>pobl</a:t>
            </a:r>
            <a:r>
              <a:rPr lang="en-GB" sz="1400" dirty="0"/>
              <a:t> </a:t>
            </a:r>
            <a:r>
              <a:rPr lang="en-GB" sz="1400" dirty="0" err="1"/>
              <a:t>ifanc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gwaith</a:t>
            </a:r>
            <a:r>
              <a:rPr lang="en-GB" sz="1400" dirty="0"/>
              <a:t>. </a:t>
            </a:r>
            <a:r>
              <a:rPr lang="en-GB" sz="1400" dirty="0" err="1"/>
              <a:t>Yn</a:t>
            </a:r>
            <a:r>
              <a:rPr lang="en-GB" sz="1400" dirty="0"/>
              <a:t> 2022, </a:t>
            </a:r>
            <a:r>
              <a:rPr lang="en-GB" sz="1400" dirty="0" err="1"/>
              <a:t>roedd</a:t>
            </a:r>
            <a:r>
              <a:rPr lang="en-GB" sz="1400" dirty="0"/>
              <a:t> Hannah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rhan</a:t>
            </a:r>
            <a:r>
              <a:rPr lang="en-GB" sz="1400" dirty="0"/>
              <a:t> o </a:t>
            </a:r>
            <a:r>
              <a:rPr lang="en-GB" sz="1400" dirty="0" err="1"/>
              <a:t>bartneriaeth</a:t>
            </a:r>
            <a:r>
              <a:rPr lang="en-GB" sz="1400" dirty="0"/>
              <a:t> a </a:t>
            </a:r>
            <a:r>
              <a:rPr lang="en-GB" sz="1400" dirty="0" err="1"/>
              <a:t>arweiniwyd</a:t>
            </a:r>
            <a:r>
              <a:rPr lang="en-GB" sz="1400" dirty="0"/>
              <a:t> </a:t>
            </a:r>
            <a:r>
              <a:rPr lang="en-GB" sz="1400" dirty="0" err="1"/>
              <a:t>gan</a:t>
            </a:r>
            <a:r>
              <a:rPr lang="en-GB" sz="1400" dirty="0"/>
              <a:t> </a:t>
            </a:r>
            <a:r>
              <a:rPr lang="en-GB" sz="1400" dirty="0" err="1"/>
              <a:t>Brifysgol</a:t>
            </a:r>
            <a:r>
              <a:rPr lang="en-GB" sz="1400" dirty="0"/>
              <a:t> Northumbria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archwilio</a:t>
            </a:r>
            <a:r>
              <a:rPr lang="en-GB" sz="1400" dirty="0"/>
              <a:t> </a:t>
            </a:r>
            <a:r>
              <a:rPr lang="en-GB" sz="1400" dirty="0" err="1"/>
              <a:t>effeithiau</a:t>
            </a:r>
            <a:r>
              <a:rPr lang="en-GB" sz="1400" dirty="0"/>
              <a:t> </a:t>
            </a:r>
            <a:r>
              <a:rPr lang="en-GB" sz="1400" dirty="0" err="1"/>
              <a:t>incwm</a:t>
            </a:r>
            <a:r>
              <a:rPr lang="en-GB" sz="1400" dirty="0"/>
              <a:t> </a:t>
            </a:r>
            <a:r>
              <a:rPr lang="en-GB" sz="1400" dirty="0" err="1"/>
              <a:t>sylfaenol</a:t>
            </a:r>
            <a:r>
              <a:rPr lang="en-GB" sz="1400" dirty="0"/>
              <a:t> </a:t>
            </a:r>
            <a:r>
              <a:rPr lang="en-GB" sz="1400" dirty="0" err="1"/>
              <a:t>cyffredinol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iechyd a </a:t>
            </a:r>
            <a:r>
              <a:rPr lang="en-GB" sz="1400" dirty="0" err="1"/>
              <a:t>lles</a:t>
            </a:r>
            <a:r>
              <a:rPr lang="en-GB" sz="1400" dirty="0"/>
              <a:t>, y </a:t>
            </a:r>
            <a:r>
              <a:rPr lang="en-GB" sz="1400" dirty="0" err="1"/>
              <a:t>bu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thîm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arwain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ymchwiliad</a:t>
            </a:r>
            <a:r>
              <a:rPr lang="en-GB" sz="1400" dirty="0"/>
              <a:t> </a:t>
            </a:r>
            <a:r>
              <a:rPr lang="en-GB" sz="1400" dirty="0" err="1"/>
              <a:t>ansoddol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gyfer</a:t>
            </a:r>
            <a:r>
              <a:rPr lang="en-GB" sz="1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11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628-35A3-65EB-D5D7-698BDAD5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Bywgraffiad</a:t>
            </a:r>
            <a:r>
              <a:rPr lang="en-GB" sz="2400" dirty="0"/>
              <a:t> y </a:t>
            </a:r>
            <a:r>
              <a:rPr lang="en-GB" sz="2400" dirty="0" err="1"/>
              <a:t>siaradwr</a:t>
            </a:r>
            <a:r>
              <a:rPr lang="en-GB" sz="2400" dirty="0"/>
              <a:t>: Dr Eleanor 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E0A1-7D7E-DB00-B45A-1B955C6B2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87"/>
            <a:ext cx="7703507" cy="4525962"/>
          </a:xfrm>
        </p:spPr>
        <p:txBody>
          <a:bodyPr>
            <a:normAutofit/>
          </a:bodyPr>
          <a:lstStyle/>
          <a:p>
            <a:pPr algn="just"/>
            <a:r>
              <a:rPr lang="en-GB" sz="1400" dirty="0"/>
              <a:t>Mae</a:t>
            </a:r>
            <a:r>
              <a:rPr lang="en-GB" sz="1400" b="1" dirty="0"/>
              <a:t> Dr Eleanor Ott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Uwch-gynghorydd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y </a:t>
            </a:r>
            <a:r>
              <a:rPr lang="en-GB" sz="1400" dirty="0" err="1"/>
              <a:t>Ganolfan</a:t>
            </a:r>
            <a:r>
              <a:rPr lang="en-GB" sz="1400" dirty="0"/>
              <a:t> </a:t>
            </a:r>
            <a:r>
              <a:rPr lang="en-GB" sz="1400" dirty="0" err="1"/>
              <a:t>Tystiolaeth</a:t>
            </a:r>
            <a:r>
              <a:rPr lang="en-GB" sz="1400" dirty="0"/>
              <a:t> a </a:t>
            </a:r>
            <a:r>
              <a:rPr lang="en-GB" sz="1400" dirty="0" err="1"/>
              <a:t>Gweithredu</a:t>
            </a:r>
            <a:r>
              <a:rPr lang="en-GB" sz="1400" dirty="0"/>
              <a:t>. Mae hi </a:t>
            </a:r>
            <a:r>
              <a:rPr lang="en-GB" sz="1400" dirty="0" err="1"/>
              <a:t>wedi</a:t>
            </a:r>
            <a:r>
              <a:rPr lang="en-GB" sz="1400" dirty="0"/>
              <a:t> </a:t>
            </a:r>
            <a:r>
              <a:rPr lang="en-GB" sz="1400" dirty="0" err="1"/>
              <a:t>arwain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wella</a:t>
            </a:r>
            <a:r>
              <a:rPr lang="en-GB" sz="1400" dirty="0"/>
              <a:t> </a:t>
            </a:r>
            <a:r>
              <a:rPr lang="en-GB" sz="1400" dirty="0" err="1"/>
              <a:t>bywydau</a:t>
            </a:r>
            <a:r>
              <a:rPr lang="en-GB" sz="1400" dirty="0"/>
              <a:t> plant a </a:t>
            </a:r>
            <a:r>
              <a:rPr lang="en-GB" sz="1400" dirty="0" err="1"/>
              <a:t>theuluoedd</a:t>
            </a:r>
            <a:r>
              <a:rPr lang="en-GB" sz="1400" dirty="0"/>
              <a:t> </a:t>
            </a:r>
            <a:r>
              <a:rPr lang="en-GB" sz="1400" dirty="0" err="1"/>
              <a:t>sy’n</a:t>
            </a:r>
            <a:r>
              <a:rPr lang="en-GB" sz="1400" dirty="0"/>
              <a:t> </a:t>
            </a:r>
            <a:r>
              <a:rPr lang="en-GB" sz="1400" dirty="0" err="1"/>
              <a:t>wynebu</a:t>
            </a:r>
            <a:r>
              <a:rPr lang="en-GB" sz="1400" dirty="0"/>
              <a:t> </a:t>
            </a:r>
            <a:r>
              <a:rPr lang="en-GB" sz="1400" dirty="0" err="1"/>
              <a:t>adfyd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draws y </a:t>
            </a:r>
            <a:r>
              <a:rPr lang="en-GB" sz="1400" dirty="0" err="1"/>
              <a:t>byd</a:t>
            </a:r>
            <a:r>
              <a:rPr lang="en-GB" sz="1400" dirty="0"/>
              <a:t> </a:t>
            </a:r>
            <a:r>
              <a:rPr lang="en-GB" sz="1400" dirty="0" err="1"/>
              <a:t>academaidd</a:t>
            </a:r>
            <a:r>
              <a:rPr lang="en-GB" sz="1400" dirty="0"/>
              <a:t>, y </a:t>
            </a:r>
            <a:r>
              <a:rPr lang="en-GB" sz="1400" dirty="0" err="1"/>
              <a:t>llywodraeth</a:t>
            </a:r>
            <a:r>
              <a:rPr lang="en-GB" sz="1400" dirty="0"/>
              <a:t>, a </a:t>
            </a:r>
            <a:r>
              <a:rPr lang="en-GB" sz="1400" dirty="0" err="1"/>
              <a:t>sefydliadau</a:t>
            </a:r>
            <a:r>
              <a:rPr lang="en-GB" sz="1400" dirty="0"/>
              <a:t> </a:t>
            </a:r>
            <a:r>
              <a:rPr lang="en-GB" sz="1400" dirty="0" err="1"/>
              <a:t>dielw</a:t>
            </a:r>
            <a:r>
              <a:rPr lang="en-GB" sz="1400" dirty="0"/>
              <a:t>. Mae hi </a:t>
            </a:r>
            <a:r>
              <a:rPr lang="en-GB" sz="1400" dirty="0" err="1"/>
              <a:t>hefyd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fethodolegydd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sy'n</a:t>
            </a:r>
            <a:r>
              <a:rPr lang="en-GB" sz="1400" dirty="0"/>
              <a:t> </a:t>
            </a:r>
            <a:r>
              <a:rPr lang="en-GB" sz="1400" dirty="0" err="1"/>
              <a:t>canolbwyntio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synthesis </a:t>
            </a:r>
            <a:r>
              <a:rPr lang="en-GB" sz="1400" dirty="0" err="1"/>
              <a:t>tystiolaeth</a:t>
            </a:r>
            <a:r>
              <a:rPr lang="en-GB" sz="1400" dirty="0"/>
              <a:t> ac </a:t>
            </a:r>
            <a:r>
              <a:rPr lang="en-GB" sz="1400" dirty="0" err="1"/>
              <a:t>adolygiadau</a:t>
            </a:r>
            <a:r>
              <a:rPr lang="en-GB" sz="1400" dirty="0"/>
              <a:t> </a:t>
            </a:r>
            <a:r>
              <a:rPr lang="en-GB" sz="1400" dirty="0" err="1"/>
              <a:t>systematig</a:t>
            </a:r>
            <a:r>
              <a:rPr lang="en-GB" sz="1400" dirty="0"/>
              <a:t>,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dulliau</a:t>
            </a:r>
            <a:r>
              <a:rPr lang="en-GB" sz="1400" dirty="0"/>
              <a:t> </a:t>
            </a:r>
            <a:r>
              <a:rPr lang="en-GB" sz="1400" dirty="0" err="1"/>
              <a:t>cymysg</a:t>
            </a:r>
            <a:r>
              <a:rPr lang="en-GB" sz="1400" dirty="0"/>
              <a:t>, a </a:t>
            </a:r>
            <a:r>
              <a:rPr lang="en-GB" sz="1400" dirty="0" err="1"/>
              <a:t>gwerthusiadau</a:t>
            </a:r>
            <a:r>
              <a:rPr lang="en-GB" sz="1400" dirty="0"/>
              <a:t> </a:t>
            </a:r>
            <a:r>
              <a:rPr lang="en-GB" sz="1400" dirty="0" err="1"/>
              <a:t>effaith</a:t>
            </a:r>
            <a:r>
              <a:rPr lang="en-GB" sz="1400" dirty="0"/>
              <a:t>.</a:t>
            </a:r>
          </a:p>
          <a:p>
            <a:pPr algn="just"/>
            <a:r>
              <a:rPr lang="en-GB" sz="1400" dirty="0" err="1"/>
              <a:t>Cyn</a:t>
            </a:r>
            <a:r>
              <a:rPr lang="en-GB" sz="1400" dirty="0"/>
              <a:t> </a:t>
            </a:r>
            <a:r>
              <a:rPr lang="en-GB" sz="1400" dirty="0" err="1"/>
              <a:t>hynny</a:t>
            </a:r>
            <a:r>
              <a:rPr lang="en-GB" sz="1400" dirty="0"/>
              <a:t>, </a:t>
            </a:r>
            <a:r>
              <a:rPr lang="en-GB" sz="1400" dirty="0" err="1"/>
              <a:t>bu</a:t>
            </a:r>
            <a:r>
              <a:rPr lang="en-GB" sz="1400" dirty="0"/>
              <a:t> Eleanor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rheoli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, </a:t>
            </a:r>
            <a:r>
              <a:rPr lang="en-GB" sz="1400" dirty="0" err="1"/>
              <a:t>cyfnewid</a:t>
            </a:r>
            <a:r>
              <a:rPr lang="en-GB" sz="1400" dirty="0"/>
              <a:t> </a:t>
            </a:r>
            <a:r>
              <a:rPr lang="en-GB" sz="1400" dirty="0" err="1"/>
              <a:t>gwybodaeth</a:t>
            </a:r>
            <a:r>
              <a:rPr lang="en-GB" sz="1400" dirty="0"/>
              <a:t>, </a:t>
            </a:r>
            <a:r>
              <a:rPr lang="en-GB" sz="1400" dirty="0" err="1"/>
              <a:t>gwerthusiadau</a:t>
            </a:r>
            <a:r>
              <a:rPr lang="en-GB" sz="1400" dirty="0"/>
              <a:t> </a:t>
            </a:r>
            <a:r>
              <a:rPr lang="en-GB" sz="1400" dirty="0" err="1"/>
              <a:t>effaith</a:t>
            </a:r>
            <a:r>
              <a:rPr lang="en-GB" sz="1400" dirty="0"/>
              <a:t>, ac </a:t>
            </a:r>
            <a:r>
              <a:rPr lang="en-GB" sz="1400" dirty="0" err="1"/>
              <a:t>adolygiadau</a:t>
            </a:r>
            <a:r>
              <a:rPr lang="en-GB" sz="1400" dirty="0"/>
              <a:t> </a:t>
            </a:r>
            <a:r>
              <a:rPr lang="en-GB" sz="1400" dirty="0" err="1"/>
              <a:t>systematig</a:t>
            </a:r>
            <a:r>
              <a:rPr lang="en-GB" sz="1400" dirty="0"/>
              <a:t> o </a:t>
            </a:r>
            <a:r>
              <a:rPr lang="en-GB" sz="1400" dirty="0" err="1"/>
              <a:t>ofal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 plant </a:t>
            </a:r>
            <a:r>
              <a:rPr lang="en-GB" sz="1400" dirty="0" err="1"/>
              <a:t>yng</a:t>
            </a:r>
            <a:r>
              <a:rPr lang="en-GB" sz="1400" dirty="0"/>
              <a:t> </a:t>
            </a:r>
            <a:r>
              <a:rPr lang="en-GB" sz="1400" dirty="0" err="1"/>
              <a:t>Nghanolfan</a:t>
            </a:r>
            <a:r>
              <a:rPr lang="en-GB" sz="1400" dirty="0"/>
              <a:t> Rees </a:t>
            </a:r>
            <a:r>
              <a:rPr lang="en-GB" sz="1400" dirty="0" err="1"/>
              <a:t>ym</a:t>
            </a:r>
            <a:r>
              <a:rPr lang="en-GB" sz="1400" dirty="0"/>
              <a:t> </a:t>
            </a:r>
            <a:r>
              <a:rPr lang="en-GB" sz="1400" dirty="0" err="1"/>
              <a:t>Mhrifysgol</a:t>
            </a:r>
            <a:r>
              <a:rPr lang="en-GB" sz="1400" dirty="0"/>
              <a:t> </a:t>
            </a:r>
            <a:r>
              <a:rPr lang="en-GB" sz="1400" dirty="0" err="1"/>
              <a:t>Rhydychen</a:t>
            </a:r>
            <a:r>
              <a:rPr lang="en-GB" sz="1400" dirty="0"/>
              <a:t> ac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arwain</a:t>
            </a:r>
            <a:r>
              <a:rPr lang="en-GB" sz="1400" dirty="0"/>
              <a:t> y </a:t>
            </a:r>
            <a:r>
              <a:rPr lang="en-GB" sz="1400" dirty="0" err="1"/>
              <a:t>Rhaglen</a:t>
            </a:r>
            <a:r>
              <a:rPr lang="en-GB" sz="1400" dirty="0"/>
              <a:t> </a:t>
            </a:r>
            <a:r>
              <a:rPr lang="en-GB" sz="1400" dirty="0" err="1"/>
              <a:t>Tystiolaeth</a:t>
            </a:r>
            <a:r>
              <a:rPr lang="en-GB" sz="1400" dirty="0"/>
              <a:t> </a:t>
            </a:r>
            <a:r>
              <a:rPr lang="en-GB" sz="1400" dirty="0" err="1"/>
              <a:t>Ddyngarol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Oxfam. Mae </a:t>
            </a:r>
            <a:r>
              <a:rPr lang="en-GB" sz="1400" dirty="0" err="1"/>
              <a:t>ganddi</a:t>
            </a:r>
            <a:r>
              <a:rPr lang="en-GB" sz="1400" dirty="0"/>
              <a:t> </a:t>
            </a:r>
            <a:r>
              <a:rPr lang="en-GB" sz="1400" dirty="0" err="1"/>
              <a:t>ddoethuriaeth</a:t>
            </a:r>
            <a:r>
              <a:rPr lang="en-GB" sz="1400" dirty="0"/>
              <a:t> </a:t>
            </a:r>
            <a:r>
              <a:rPr lang="en-GB" sz="1400" dirty="0" err="1"/>
              <a:t>o'r</a:t>
            </a:r>
            <a:r>
              <a:rPr lang="en-GB" sz="1400" dirty="0"/>
              <a:t> </a:t>
            </a:r>
            <a:r>
              <a:rPr lang="en-GB" sz="1400" dirty="0" err="1"/>
              <a:t>Ganolfan</a:t>
            </a:r>
            <a:r>
              <a:rPr lang="en-GB" sz="1400" dirty="0"/>
              <a:t> </a:t>
            </a:r>
            <a:r>
              <a:rPr lang="en-GB" sz="1400" dirty="0" err="1"/>
              <a:t>Ymyrraeth</a:t>
            </a:r>
            <a:r>
              <a:rPr lang="en-GB" sz="1400" dirty="0"/>
              <a:t> </a:t>
            </a:r>
            <a:r>
              <a:rPr lang="en-GB" sz="1400" dirty="0" err="1"/>
              <a:t>sy’n</a:t>
            </a:r>
            <a:r>
              <a:rPr lang="en-GB" sz="1400" dirty="0"/>
              <a:t> </a:t>
            </a:r>
            <a:r>
              <a:rPr lang="en-GB" sz="1400" dirty="0" err="1"/>
              <a:t>Seiliedig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Dystiolaeth</a:t>
            </a:r>
            <a:r>
              <a:rPr lang="en-GB" sz="1400" dirty="0"/>
              <a:t> </a:t>
            </a:r>
            <a:r>
              <a:rPr lang="en-GB" sz="1400" dirty="0" err="1"/>
              <a:t>ym</a:t>
            </a:r>
            <a:r>
              <a:rPr lang="en-GB" sz="1400" dirty="0"/>
              <a:t> </a:t>
            </a:r>
            <a:r>
              <a:rPr lang="en-GB" sz="1400" dirty="0" err="1"/>
              <a:t>Mhrifysgol</a:t>
            </a:r>
            <a:r>
              <a:rPr lang="en-GB" sz="1400" dirty="0"/>
              <a:t> </a:t>
            </a:r>
            <a:r>
              <a:rPr lang="en-GB" sz="1400" dirty="0" err="1"/>
              <a:t>Rhydychen</a:t>
            </a:r>
            <a:r>
              <a:rPr lang="en-GB" sz="1400" dirty="0"/>
              <a:t>, </a:t>
            </a:r>
            <a:r>
              <a:rPr lang="en-GB" sz="1400" dirty="0" err="1"/>
              <a:t>lle</a:t>
            </a:r>
            <a:r>
              <a:rPr lang="en-GB" sz="1400" dirty="0"/>
              <a:t> </a:t>
            </a:r>
            <a:r>
              <a:rPr lang="en-GB" sz="1400" dirty="0" err="1"/>
              <a:t>bu'n</a:t>
            </a:r>
            <a:r>
              <a:rPr lang="en-GB" sz="1400" dirty="0"/>
              <a:t> </a:t>
            </a:r>
            <a:r>
              <a:rPr lang="en-GB" sz="1400" dirty="0" err="1"/>
              <a:t>astudio</a:t>
            </a:r>
            <a:r>
              <a:rPr lang="en-GB" sz="1400" dirty="0"/>
              <a:t> </a:t>
            </a:r>
            <a:r>
              <a:rPr lang="en-GB" sz="1400" dirty="0" err="1"/>
              <a:t>fel</a:t>
            </a:r>
            <a:r>
              <a:rPr lang="en-GB" sz="1400" dirty="0"/>
              <a:t> </a:t>
            </a:r>
            <a:r>
              <a:rPr lang="en-GB" sz="1400" dirty="0" err="1"/>
              <a:t>Ysgolhaig</a:t>
            </a:r>
            <a:r>
              <a:rPr lang="en-GB" sz="1400" dirty="0"/>
              <a:t> Rhodes. Mae </a:t>
            </a:r>
            <a:r>
              <a:rPr lang="en-GB" sz="1400" dirty="0" err="1"/>
              <a:t>gan</a:t>
            </a:r>
            <a:r>
              <a:rPr lang="en-GB" sz="1400" dirty="0"/>
              <a:t> Dr Ott </a:t>
            </a:r>
            <a:r>
              <a:rPr lang="en-GB" sz="1400" dirty="0" err="1"/>
              <a:t>hefyd</a:t>
            </a:r>
            <a:r>
              <a:rPr lang="en-GB" sz="1400" dirty="0"/>
              <a:t> MSc </a:t>
            </a:r>
            <a:r>
              <a:rPr lang="en-GB" sz="1400" dirty="0" err="1"/>
              <a:t>mewn</a:t>
            </a:r>
            <a:r>
              <a:rPr lang="en-GB" sz="1400" dirty="0"/>
              <a:t> </a:t>
            </a:r>
            <a:r>
              <a:rPr lang="en-GB" sz="1400" dirty="0" err="1"/>
              <a:t>Astudiaethau</a:t>
            </a:r>
            <a:r>
              <a:rPr lang="en-GB" sz="1400" dirty="0"/>
              <a:t> </a:t>
            </a:r>
            <a:r>
              <a:rPr lang="en-GB" sz="1400" dirty="0" err="1"/>
              <a:t>Ffoaduriaid</a:t>
            </a:r>
            <a:r>
              <a:rPr lang="en-GB" sz="1400" dirty="0"/>
              <a:t> ac </a:t>
            </a:r>
            <a:r>
              <a:rPr lang="en-GB" sz="1400" dirty="0" err="1"/>
              <a:t>Ymfudo</a:t>
            </a:r>
            <a:r>
              <a:rPr lang="en-GB" sz="1400" dirty="0"/>
              <a:t> </a:t>
            </a:r>
            <a:r>
              <a:rPr lang="en-GB" sz="1400" dirty="0" err="1"/>
              <a:t>Gorfodol</a:t>
            </a:r>
            <a:r>
              <a:rPr lang="en-GB" sz="1400" dirty="0"/>
              <a:t> o </a:t>
            </a:r>
            <a:r>
              <a:rPr lang="en-GB" sz="1400" dirty="0" err="1"/>
              <a:t>Brifysgol</a:t>
            </a:r>
            <a:r>
              <a:rPr lang="en-GB" sz="1400" dirty="0"/>
              <a:t> </a:t>
            </a:r>
            <a:r>
              <a:rPr lang="en-GB" sz="1400" dirty="0" err="1"/>
              <a:t>Rhydychen</a:t>
            </a:r>
            <a:r>
              <a:rPr lang="en-GB" sz="1400" dirty="0"/>
              <a:t>. Mae Eleanor </a:t>
            </a:r>
            <a:r>
              <a:rPr lang="en-GB" sz="1400" dirty="0" err="1"/>
              <a:t>wedi</a:t>
            </a:r>
            <a:r>
              <a:rPr lang="en-GB" sz="1400" dirty="0"/>
              <a:t> bod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ymgynghorydd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Asiantaeth</a:t>
            </a:r>
            <a:r>
              <a:rPr lang="en-GB" sz="1400" dirty="0"/>
              <a:t> </a:t>
            </a:r>
            <a:r>
              <a:rPr lang="en-GB" sz="1400" dirty="0" err="1"/>
              <a:t>Ffoaduriaid</a:t>
            </a:r>
            <a:r>
              <a:rPr lang="en-GB" sz="1400" dirty="0"/>
              <a:t> y </a:t>
            </a:r>
            <a:r>
              <a:rPr lang="en-GB" sz="1400" dirty="0" err="1"/>
              <a:t>Cenhedloedd</a:t>
            </a:r>
            <a:r>
              <a:rPr lang="en-GB" sz="1400" dirty="0"/>
              <a:t> </a:t>
            </a:r>
            <a:r>
              <a:rPr lang="en-GB" sz="1400" dirty="0" err="1"/>
              <a:t>Unedig</a:t>
            </a:r>
            <a:r>
              <a:rPr lang="en-GB" sz="1400" dirty="0"/>
              <a:t> a </a:t>
            </a:r>
            <a:r>
              <a:rPr lang="en-GB" sz="1400" dirty="0" err="1"/>
              <a:t>chyn</a:t>
            </a:r>
            <a:r>
              <a:rPr lang="en-GB" sz="1400" dirty="0"/>
              <a:t> </a:t>
            </a:r>
            <a:r>
              <a:rPr lang="en-GB" sz="1400" dirty="0" err="1"/>
              <a:t>hynny</a:t>
            </a:r>
            <a:r>
              <a:rPr lang="en-GB" sz="1400" dirty="0"/>
              <a:t> </a:t>
            </a:r>
            <a:r>
              <a:rPr lang="en-GB" sz="1400" dirty="0" err="1"/>
              <a:t>bu’n</a:t>
            </a:r>
            <a:r>
              <a:rPr lang="en-GB" sz="1400" dirty="0"/>
              <a:t> </a:t>
            </a:r>
            <a:r>
              <a:rPr lang="en-GB" sz="1400" dirty="0" err="1"/>
              <a:t>gweithio</a:t>
            </a:r>
            <a:r>
              <a:rPr lang="en-GB" sz="1400" dirty="0"/>
              <a:t> </a:t>
            </a:r>
            <a:r>
              <a:rPr lang="en-GB" sz="1400" dirty="0" err="1"/>
              <a:t>fel</a:t>
            </a:r>
            <a:r>
              <a:rPr lang="en-GB" sz="1400" dirty="0"/>
              <a:t> </a:t>
            </a:r>
            <a:r>
              <a:rPr lang="en-GB" sz="1400" dirty="0" err="1"/>
              <a:t>dadansoddwr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a </a:t>
            </a:r>
            <a:r>
              <a:rPr lang="en-GB" sz="1400" dirty="0" err="1"/>
              <a:t>Chymrawd</a:t>
            </a:r>
            <a:r>
              <a:rPr lang="en-GB" sz="1400" dirty="0"/>
              <a:t> Truman-Albright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Adran</a:t>
            </a:r>
            <a:r>
              <a:rPr lang="en-GB" sz="1400" dirty="0"/>
              <a:t> Iechyd a </a:t>
            </a:r>
            <a:r>
              <a:rPr lang="en-GB" sz="1400" dirty="0" err="1"/>
              <a:t>Gwasanaethau</a:t>
            </a:r>
            <a:r>
              <a:rPr lang="en-GB" sz="1400" dirty="0"/>
              <a:t> </a:t>
            </a:r>
            <a:r>
              <a:rPr lang="en-GB" sz="1400" dirty="0" err="1"/>
              <a:t>Dynol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Unol</a:t>
            </a:r>
            <a:r>
              <a:rPr lang="en-GB" sz="1400" dirty="0"/>
              <a:t> </a:t>
            </a:r>
            <a:r>
              <a:rPr lang="en-GB" sz="1400" dirty="0" err="1"/>
              <a:t>Daleithiau</a:t>
            </a:r>
            <a:r>
              <a:rPr lang="en-GB" sz="1400" dirty="0"/>
              <a:t>, </a:t>
            </a:r>
            <a:r>
              <a:rPr lang="en-GB" sz="1400" dirty="0" err="1"/>
              <a:t>gan</a:t>
            </a:r>
            <a:r>
              <a:rPr lang="en-GB" sz="1400" dirty="0"/>
              <a:t> </a:t>
            </a:r>
            <a:r>
              <a:rPr lang="en-GB" sz="1400" dirty="0" err="1"/>
              <a:t>wella</a:t>
            </a:r>
            <a:r>
              <a:rPr lang="en-GB" sz="1400" dirty="0"/>
              <a:t> </a:t>
            </a:r>
            <a:r>
              <a:rPr lang="en-GB" sz="1400" dirty="0" err="1"/>
              <a:t>ymchwil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blant</a:t>
            </a:r>
            <a:r>
              <a:rPr lang="en-GB" sz="1400" dirty="0"/>
              <a:t> a </a:t>
            </a:r>
            <a:r>
              <a:rPr lang="en-GB" sz="1400" dirty="0" err="1"/>
              <a:t>theuluoedd</a:t>
            </a:r>
            <a:r>
              <a:rPr lang="en-GB" sz="1400" dirty="0"/>
              <a:t>.</a:t>
            </a:r>
          </a:p>
          <a:p>
            <a:pPr algn="just"/>
            <a:r>
              <a:rPr lang="en-GB" sz="1400" dirty="0" err="1"/>
              <a:t>Yn</a:t>
            </a:r>
            <a:r>
              <a:rPr lang="en-GB" sz="1400" dirty="0"/>
              <a:t> y </a:t>
            </a:r>
            <a:r>
              <a:rPr lang="en-GB" sz="1400" dirty="0" err="1"/>
              <a:t>Ganolfan</a:t>
            </a:r>
            <a:r>
              <a:rPr lang="en-GB" sz="1400" dirty="0"/>
              <a:t> </a:t>
            </a:r>
            <a:r>
              <a:rPr lang="en-GB" sz="1400" dirty="0" err="1"/>
              <a:t>Ymyrraeth</a:t>
            </a:r>
            <a:r>
              <a:rPr lang="en-GB" sz="1400" dirty="0"/>
              <a:t> </a:t>
            </a:r>
            <a:r>
              <a:rPr lang="en-GB" sz="1400" dirty="0" err="1"/>
              <a:t>sy’n</a:t>
            </a:r>
            <a:r>
              <a:rPr lang="en-GB" sz="1400" dirty="0"/>
              <a:t> </a:t>
            </a:r>
            <a:r>
              <a:rPr lang="en-GB" sz="1400" dirty="0" err="1"/>
              <a:t>Seiliedig</a:t>
            </a:r>
            <a:r>
              <a:rPr lang="en-GB" sz="1400" dirty="0"/>
              <a:t> </a:t>
            </a:r>
            <a:r>
              <a:rPr lang="en-GB" sz="1400" dirty="0" err="1"/>
              <a:t>ar</a:t>
            </a:r>
            <a:r>
              <a:rPr lang="en-GB" sz="1400" dirty="0"/>
              <a:t> </a:t>
            </a:r>
            <a:r>
              <a:rPr lang="en-GB" sz="1400" dirty="0" err="1"/>
              <a:t>Dystiolaeth</a:t>
            </a:r>
            <a:r>
              <a:rPr lang="en-GB" sz="1400" dirty="0"/>
              <a:t>, </a:t>
            </a:r>
            <a:r>
              <a:rPr lang="en-GB" sz="1400" dirty="0" err="1"/>
              <a:t>mae</a:t>
            </a:r>
            <a:r>
              <a:rPr lang="en-GB" sz="1400" dirty="0"/>
              <a:t> Eleanor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gyfrifol</a:t>
            </a:r>
            <a:r>
              <a:rPr lang="en-GB" sz="1400" dirty="0"/>
              <a:t> am </a:t>
            </a:r>
            <a:r>
              <a:rPr lang="en-GB" sz="1400" dirty="0" err="1"/>
              <a:t>bortffolio</a:t>
            </a:r>
            <a:r>
              <a:rPr lang="en-GB" sz="1400" dirty="0"/>
              <a:t> o </a:t>
            </a:r>
            <a:r>
              <a:rPr lang="en-GB" sz="1400" dirty="0" err="1"/>
              <a:t>brosiectau</a:t>
            </a:r>
            <a:r>
              <a:rPr lang="en-GB" sz="1400" dirty="0"/>
              <a:t> </a:t>
            </a:r>
            <a:r>
              <a:rPr lang="en-GB" sz="1400" dirty="0" err="1"/>
              <a:t>gwerthuso</a:t>
            </a:r>
            <a:r>
              <a:rPr lang="en-GB" sz="1400" dirty="0"/>
              <a:t>, </a:t>
            </a:r>
            <a:r>
              <a:rPr lang="en-GB" sz="1400" dirty="0" err="1"/>
              <a:t>ymchwil</a:t>
            </a:r>
            <a:r>
              <a:rPr lang="en-GB" sz="1400" dirty="0"/>
              <a:t> a synthesis </a:t>
            </a:r>
            <a:r>
              <a:rPr lang="en-GB" sz="1400" dirty="0" err="1"/>
              <a:t>tystiolaeth</a:t>
            </a:r>
            <a:r>
              <a:rPr lang="en-GB" sz="1400" dirty="0"/>
              <a:t>, </a:t>
            </a:r>
            <a:r>
              <a:rPr lang="en-GB" sz="1400" dirty="0" err="1"/>
              <a:t>gan</a:t>
            </a:r>
            <a:r>
              <a:rPr lang="en-GB" sz="1400" dirty="0"/>
              <a:t> </a:t>
            </a:r>
            <a:r>
              <a:rPr lang="en-GB" sz="1400" dirty="0" err="1"/>
              <a:t>gynnwys</a:t>
            </a:r>
            <a:r>
              <a:rPr lang="en-GB" sz="1400" dirty="0"/>
              <a:t> y </a:t>
            </a:r>
            <a:r>
              <a:rPr lang="en-GB" sz="1400" dirty="0" err="1"/>
              <a:t>rhai</a:t>
            </a:r>
            <a:r>
              <a:rPr lang="en-GB" sz="1400" dirty="0"/>
              <a:t> </a:t>
            </a:r>
            <a:r>
              <a:rPr lang="en-GB" sz="1400" dirty="0" err="1"/>
              <a:t>sy'n</a:t>
            </a:r>
            <a:r>
              <a:rPr lang="en-GB" sz="1400" dirty="0"/>
              <a:t> </a:t>
            </a:r>
            <a:r>
              <a:rPr lang="en-GB" sz="1400" dirty="0" err="1"/>
              <a:t>ceisio</a:t>
            </a:r>
            <a:r>
              <a:rPr lang="en-GB" sz="1400" dirty="0"/>
              <a:t> </a:t>
            </a:r>
            <a:r>
              <a:rPr lang="en-GB" sz="1400" dirty="0" err="1"/>
              <a:t>gwella</a:t>
            </a:r>
            <a:r>
              <a:rPr lang="en-GB" sz="1400" dirty="0"/>
              <a:t> </a:t>
            </a:r>
            <a:r>
              <a:rPr lang="en-GB" sz="1400" dirty="0" err="1"/>
              <a:t>gwasanaethau</a:t>
            </a:r>
            <a:r>
              <a:rPr lang="en-GB" sz="1400" dirty="0"/>
              <a:t> a </a:t>
            </a:r>
            <a:r>
              <a:rPr lang="en-GB" sz="1400" dirty="0" err="1"/>
              <a:t>bywydau</a:t>
            </a:r>
            <a:r>
              <a:rPr lang="en-GB" sz="1400" dirty="0"/>
              <a:t> plant â </a:t>
            </a:r>
            <a:r>
              <a:rPr lang="en-GB" sz="1400" dirty="0" err="1"/>
              <a:t>gweithiwr</a:t>
            </a:r>
            <a:r>
              <a:rPr lang="en-GB" sz="1400" dirty="0"/>
              <a:t> </a:t>
            </a:r>
            <a:r>
              <a:rPr lang="en-GB" sz="1400" dirty="0" err="1"/>
              <a:t>cymdeithasol</a:t>
            </a:r>
            <a:r>
              <a:rPr lang="en-GB" sz="1400" dirty="0"/>
              <a:t> a </a:t>
            </a:r>
            <a:r>
              <a:rPr lang="en-GB" sz="1400" dirty="0" err="1"/>
              <a:t>phlant</a:t>
            </a:r>
            <a:r>
              <a:rPr lang="en-GB" sz="1400" dirty="0"/>
              <a:t> </a:t>
            </a:r>
            <a:r>
              <a:rPr lang="en-GB" sz="1400" dirty="0" err="1"/>
              <a:t>mudol</a:t>
            </a:r>
            <a:r>
              <a:rPr lang="en-GB" sz="1400" dirty="0"/>
              <a:t> </a:t>
            </a:r>
            <a:r>
              <a:rPr lang="en-GB" sz="1400" dirty="0" err="1"/>
              <a:t>sydd</a:t>
            </a:r>
            <a:r>
              <a:rPr lang="en-GB" sz="1400" dirty="0"/>
              <a:t> </a:t>
            </a:r>
            <a:r>
              <a:rPr lang="en-GB" sz="1400" dirty="0" err="1"/>
              <a:t>wedi'u</a:t>
            </a:r>
            <a:r>
              <a:rPr lang="en-GB" sz="1400" dirty="0"/>
              <a:t> </a:t>
            </a:r>
            <a:r>
              <a:rPr lang="en-GB" sz="1400" dirty="0" err="1"/>
              <a:t>gwahanu</a:t>
            </a:r>
            <a:r>
              <a:rPr lang="en-GB" sz="1400" dirty="0"/>
              <a:t>. Mae hi </a:t>
            </a:r>
            <a:r>
              <a:rPr lang="en-GB" sz="1400" dirty="0" err="1"/>
              <a:t>hefyd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ofalwr</a:t>
            </a:r>
            <a:r>
              <a:rPr lang="en-GB" sz="1400" dirty="0"/>
              <a:t> </a:t>
            </a:r>
            <a:r>
              <a:rPr lang="en-GB" sz="1400" dirty="0" err="1"/>
              <a:t>maeth</a:t>
            </a:r>
            <a:r>
              <a:rPr lang="en-GB" sz="1400" dirty="0"/>
              <a:t>.</a:t>
            </a:r>
          </a:p>
          <a:p>
            <a:pPr algn="just"/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009-F1C7-1376-BCFE-CDFC4357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52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0D52-C5BE-1B4D-2BF1-4DD04EE26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278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Diwedd</a:t>
            </a:r>
            <a:r>
              <a:rPr lang="en-GB" dirty="0"/>
              <a:t> </a:t>
            </a:r>
            <a:r>
              <a:rPr lang="en-GB" dirty="0" err="1"/>
              <a:t>uwchbwyntiau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97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Croeso’r</a:t>
            </a:r>
            <a:r>
              <a:rPr lang="en-US" dirty="0"/>
              <a:t> </a:t>
            </a:r>
            <a:r>
              <a:rPr lang="en-US" dirty="0" err="1"/>
              <a:t>cadeirydd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330"/>
            <a:ext cx="7736541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Agorodd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Athro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Steve Martin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gynhadledd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diolchodd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bawb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ymuno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Tynnodd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sylw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y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ffaith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tlodi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fater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parhaus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oedd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Canolfan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Polisi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Cyhoeddus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Cymru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wedi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cwblhau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dipyn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waith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arno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ddiweddar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o’r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grwpiau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sydd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fwyaf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tebygol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brofi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tlodi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golygu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cynlluniau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ceisio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gwella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canlyniadau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hynod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bwysig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Mae'r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bryd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treialu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incwm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sylfaenol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gyda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500 o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bobl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sy'n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gadael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gofal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yng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Nghymru</a:t>
            </a: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cynnwys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cyfraniadau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Lywodraeth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Cymru,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gwerthuswyr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benodwyd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ac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academyddion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ymchwilwyr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blaenllaw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digwyddiad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gyfle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rannu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gwybodaeth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 y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cynllun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peilot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chaniatáu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ystyriaeth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thrafodaeth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lun o Jane Hutt MS, Gweinidog am Gyfiawnder Cymdeithasol, yn darparu ei neges yn y gynhadledd. Cliciwch i wylio'r fideo ar YouTube, ynghyd a'r neges o Julie Morgan, is-Weinidog am Wasanaethau Cymdeithasol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Negeseuon</a:t>
            </a:r>
            <a:r>
              <a:rPr lang="en-US" dirty="0"/>
              <a:t> </a:t>
            </a:r>
            <a:r>
              <a:rPr lang="en-US" dirty="0" err="1"/>
              <a:t>fideo</a:t>
            </a:r>
            <a:r>
              <a:rPr lang="en-US" dirty="0"/>
              <a:t>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Weinidogion</a:t>
            </a:r>
            <a:endParaRPr lang="en-US" dirty="0"/>
          </a:p>
        </p:txBody>
      </p:sp>
      <p:sp>
        <p:nvSpPr>
          <p:cNvPr id="4" name="Slide Number Placeholder 3" descr="Llun o Jane Hutt MS, Gweinidog am Gyfiawnder Cymdeithasol, yn darparu ei neges yn y gynhadledd. Cliciwch i wylio'r fideo ar YouTube, ynghyd a'r neges o Julie Morgan, is-Weinidog am Wasanaethau Cymdeithasol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Llun o Jane Hutt MS, Gweinidog am Gyfiawnder Cymdeithasol, yn darparu ei neges yn y gynhadledd. Cliciwch i wylio'r fideo ar YouTube, ynghyd a'r neges o Julie Morgan, is-Weinidog am Wasanaethau Cymdeithasol.">
            <a:hlinkClick r:id="rId2"/>
            <a:extLst>
              <a:ext uri="{FF2B5EF4-FFF2-40B4-BE49-F238E27FC236}">
                <a16:creationId xmlns:a16="http://schemas.microsoft.com/office/drawing/2014/main" id="{E1A940F1-BDC6-0795-C3E5-0A479CF9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5" y="1583238"/>
            <a:ext cx="7174529" cy="3600000"/>
          </a:xfrm>
          <a:prstGeom prst="rect">
            <a:avLst/>
          </a:prstGeom>
        </p:spPr>
      </p:pic>
      <p:sp>
        <p:nvSpPr>
          <p:cNvPr id="5" name="TextBox 4" descr="Llun o Jane Hutt MS, Gweinidog am Gyfiawnder Cymdeithasol, yn darparu ei neges yn y gynhadledd. Cliciwch i wylio'r fideo ar YouTube, ynghyd a'r neges o Julie Morgan, is-Weinidog am Wasanaethau Cymdeithasol.">
            <a:extLst>
              <a:ext uri="{FF2B5EF4-FFF2-40B4-BE49-F238E27FC236}">
                <a16:creationId xmlns:a16="http://schemas.microsoft.com/office/drawing/2014/main" id="{01FB9EBB-686A-1CBC-799A-EDBC7C3BFAC8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15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Cyflwyniad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9F20CC-8691-F685-6F59-B50D8210E7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006475" y="2384531"/>
            <a:ext cx="7814796" cy="1130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Poppins-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oppins-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3"/>
                </a:solidFill>
              </a:rPr>
              <a:t>Yr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Athro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Syr</a:t>
            </a:r>
            <a:r>
              <a:rPr lang="en-US" dirty="0">
                <a:solidFill>
                  <a:schemeClr val="accent3"/>
                </a:solidFill>
              </a:rPr>
              <a:t> Michael Marmot, Coleg </a:t>
            </a:r>
            <a:r>
              <a:rPr lang="en-US" dirty="0" err="1">
                <a:solidFill>
                  <a:schemeClr val="accent3"/>
                </a:solidFill>
              </a:rPr>
              <a:t>Prifysgol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Llundain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Recordiad</a:t>
            </a:r>
            <a:r>
              <a:rPr lang="en-US" sz="3000" dirty="0"/>
              <a:t>: </a:t>
            </a:r>
            <a:r>
              <a:rPr lang="en-US" sz="3000" dirty="0" err="1"/>
              <a:t>Yr</a:t>
            </a:r>
            <a:r>
              <a:rPr lang="en-US" sz="3000" dirty="0"/>
              <a:t> </a:t>
            </a:r>
            <a:r>
              <a:rPr lang="en-US" sz="3000" dirty="0" err="1"/>
              <a:t>Athro</a:t>
            </a:r>
            <a:r>
              <a:rPr lang="en-US" sz="3000" dirty="0"/>
              <a:t> </a:t>
            </a:r>
            <a:r>
              <a:rPr lang="en-US" sz="3000" dirty="0" err="1"/>
              <a:t>Syr</a:t>
            </a:r>
            <a:r>
              <a:rPr lang="en-US" sz="3000" dirty="0"/>
              <a:t> Michael Marmot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Llun o gyflwyniad Yr Athro. Sir Michael Mormot yn y gynhadledd. Cliciwch i wylio'r fideo ar YouTube.">
            <a:hlinkClick r:id="rId3"/>
            <a:extLst>
              <a:ext uri="{FF2B5EF4-FFF2-40B4-BE49-F238E27FC236}">
                <a16:creationId xmlns:a16="http://schemas.microsoft.com/office/drawing/2014/main" id="{50034A70-01A6-9A6B-FEED-8E666FDEE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360" y="1628619"/>
            <a:ext cx="6625279" cy="3600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496A5-7A10-D8CB-F299-5D3B50259AAC}"/>
              </a:ext>
            </a:extLst>
          </p:cNvPr>
          <p:cNvSpPr txBox="1"/>
          <p:nvPr/>
        </p:nvSpPr>
        <p:spPr>
          <a:xfrm>
            <a:off x="457200" y="1048306"/>
            <a:ext cx="76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Cliciwch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darlun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wylio'r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cyflwyniad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b="0" i="1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sz="1800" b="0" i="1" dirty="0">
                <a:solidFill>
                  <a:schemeClr val="accent2">
                    <a:lumMod val="75000"/>
                  </a:schemeClr>
                </a:solidFill>
              </a:rPr>
              <a:t> YouTube)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924701"/>
      </p:ext>
    </p:extLst>
  </p:cSld>
  <p:clrMapOvr>
    <a:masterClrMapping/>
  </p:clrMapOvr>
</p:sld>
</file>

<file path=ppt/theme/theme1.xml><?xml version="1.0" encoding="utf-8"?>
<a:theme xmlns:a="http://schemas.openxmlformats.org/drawingml/2006/main" name="WCPP Theme">
  <a:themeElements>
    <a:clrScheme name="WCPP-Theme">
      <a:dk1>
        <a:srgbClr val="000000"/>
      </a:dk1>
      <a:lt1>
        <a:srgbClr val="FFFFFE"/>
      </a:lt1>
      <a:dk2>
        <a:srgbClr val="004253"/>
      </a:dk2>
      <a:lt2>
        <a:srgbClr val="FFFFFF"/>
      </a:lt2>
      <a:accent1>
        <a:srgbClr val="004253"/>
      </a:accent1>
      <a:accent2>
        <a:srgbClr val="29A3AF"/>
      </a:accent2>
      <a:accent3>
        <a:srgbClr val="68DFDF"/>
      </a:accent3>
      <a:accent4>
        <a:srgbClr val="FFE200"/>
      </a:accent4>
      <a:accent5>
        <a:srgbClr val="FFAA41"/>
      </a:accent5>
      <a:accent6>
        <a:srgbClr val="000000"/>
      </a:accent6>
      <a:hlink>
        <a:srgbClr val="004253"/>
      </a:hlink>
      <a:folHlink>
        <a:srgbClr val="FFE2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631</TotalTime>
  <Words>7878</Words>
  <Application>Microsoft Office PowerPoint</Application>
  <PresentationFormat>On-screen Show (4:3)</PresentationFormat>
  <Paragraphs>488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Poppins-ExtraBold</vt:lpstr>
      <vt:lpstr>WCPP Theme</vt:lpstr>
      <vt:lpstr>Cynhadledd y Cynllun Peilot Incwm Sylfaenol ar gyfer Pobl sy’n Gadael Gofal yng Nghymru</vt:lpstr>
      <vt:lpstr>Cynnwys (Cliciwch ar y dolenni i neidio at yr adran)</vt:lpstr>
      <vt:lpstr>Crynodeb o'r digwyddiad</vt:lpstr>
      <vt:lpstr>Agenda</vt:lpstr>
      <vt:lpstr>Croeso</vt:lpstr>
      <vt:lpstr>Croeso’r cadeirydd</vt:lpstr>
      <vt:lpstr>Negeseuon fideo gan Weinidogion</vt:lpstr>
      <vt:lpstr>Cyflwyniad</vt:lpstr>
      <vt:lpstr>Recordiad: Yr Athro Syr Michael Marmot</vt:lpstr>
      <vt:lpstr>Yr Athro Syr Michael Marmot: Sefydlu’r peilot </vt:lpstr>
      <vt:lpstr>Yr Athro Syr Michael Marmot: tueddiadau diweddar </vt:lpstr>
      <vt:lpstr>Yr Athro Syr Michael Marmot: anghydraddoldebau iechyd ac incwm</vt:lpstr>
      <vt:lpstr>Cwestiynau i'r Athro Syr Michael Marmot</vt:lpstr>
      <vt:lpstr>Cynllun Peilot Incwm Sylfaenol ar gyfer Pobl sy'n Gadael Gofal yng Nghymru a gwerthusiad</vt:lpstr>
      <vt:lpstr>Cynllun Peilot Incwm Sylfaenol ar gyfer Pobl sy’n Gadael Gofal yng Nghymru</vt:lpstr>
      <vt:lpstr>Gwerthusiad o'r cynllun peilot</vt:lpstr>
      <vt:lpstr>Dulliau gwerthuso</vt:lpstr>
      <vt:lpstr>Mewnwelediadau o ymchwil ar gynlluniau incwm sylfaenol ac ymyriadau ar gyfer pobl sy'n gadael gofal</vt:lpstr>
      <vt:lpstr>Recordiad: Dr Miriam Laker-Oketta</vt:lpstr>
      <vt:lpstr>Dr Miriam Laker-Oketta: Pwyntiau allweddol</vt:lpstr>
      <vt:lpstr>Dr Miriam Laker-Oketta: Treialon eraill</vt:lpstr>
      <vt:lpstr>Recordiad: Hannah Webster</vt:lpstr>
      <vt:lpstr>Hannah Webster: Ansicrwydd economaidd ieuenctid</vt:lpstr>
      <vt:lpstr>Hannh Webster: Iechyd meddwl ac incwm sylfaenol</vt:lpstr>
      <vt:lpstr>Recordiad : Dr Eleanor Ott</vt:lpstr>
      <vt:lpstr>Dr Eleanor Ott: Cefnogaeth i bobl sy'n gadael gofal</vt:lpstr>
      <vt:lpstr>Dr Eleanor Ott: Iechyd meddwl pobl sy'n gadael gofal</vt:lpstr>
      <vt:lpstr>Cwestiynau i'r siaradwyr</vt:lpstr>
      <vt:lpstr>Questions for the speakers 2/2</vt:lpstr>
      <vt:lpstr>Trafodaeth</vt:lpstr>
      <vt:lpstr>Cwestiwn trafodaeth </vt:lpstr>
      <vt:lpstr>Gwneud y gorau o'r cynllun peilot a'i werthusiad</vt:lpstr>
      <vt:lpstr>Cyflogi pobl ifanc sydd â phrofiad o fod mewn gofal</vt:lpstr>
      <vt:lpstr>Galluogi effaith yn y dyfodol</vt:lpstr>
      <vt:lpstr>Myfyrdodau</vt:lpstr>
      <vt:lpstr>Recordiad : Prof. Guy Standing</vt:lpstr>
      <vt:lpstr>Myfyrdodau: Yr Athro Guy Standing</vt:lpstr>
      <vt:lpstr>Prof. Guy Standing: Canfyddiadau o gynlluniau peilot incwm sylfaenol blaenorol</vt:lpstr>
      <vt:lpstr>Cwestiynau i'r Athro Guy Standing</vt:lpstr>
      <vt:lpstr>Adnoddau</vt:lpstr>
      <vt:lpstr>Adnoddau y seinyddion</vt:lpstr>
      <vt:lpstr> Cynllun Incwm Sylfaenol eraill </vt:lpstr>
      <vt:lpstr>Adnoddau eraill </vt:lpstr>
      <vt:lpstr>Bywgraffiadau siaradwyr</vt:lpstr>
      <vt:lpstr>Bywgraffiad y siaradwr: Yr Athro Syr Michael Marmot</vt:lpstr>
      <vt:lpstr>Bywgraffiad y siaradwr: Yr Athro Guy Standing</vt:lpstr>
      <vt:lpstr>Bywgraffiad y siaradwr: Adam Jones</vt:lpstr>
      <vt:lpstr>Bywgraffiad y siaradwr: Launa Anderson</vt:lpstr>
      <vt:lpstr>Bywgraffiad y siaradwr: Yr Athro Sally Holland</vt:lpstr>
      <vt:lpstr>Bywgraffiad y siaradwr: David Westlake</vt:lpstr>
      <vt:lpstr>Bywgraffiad y siaradwr: Dr Miriam Laker-Oketta</vt:lpstr>
      <vt:lpstr>Speaker biography: Hannah Webster</vt:lpstr>
      <vt:lpstr>Bywgraffiad y siaradwr: Dr Eleanor Ott</vt:lpstr>
      <vt:lpstr>Diwedd uwchbwyntiau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Greg Notman</cp:lastModifiedBy>
  <cp:revision>187</cp:revision>
  <dcterms:created xsi:type="dcterms:W3CDTF">2010-04-12T23:12:02Z</dcterms:created>
  <dcterms:modified xsi:type="dcterms:W3CDTF">2023-06-09T13:39:52Z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MarkAsFinal">
    <vt:bool>true</vt:bool>
  </property>
</Properties>
</file>